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7" r:id="rId2"/>
    <p:sldId id="315" r:id="rId3"/>
    <p:sldId id="326" r:id="rId4"/>
    <p:sldId id="323" r:id="rId5"/>
    <p:sldId id="267" r:id="rId6"/>
    <p:sldId id="286" r:id="rId7"/>
    <p:sldId id="334" r:id="rId8"/>
    <p:sldId id="386" r:id="rId9"/>
    <p:sldId id="387" r:id="rId10"/>
    <p:sldId id="388" r:id="rId11"/>
    <p:sldId id="389" r:id="rId12"/>
    <p:sldId id="390" r:id="rId13"/>
    <p:sldId id="395" r:id="rId14"/>
    <p:sldId id="393" r:id="rId15"/>
    <p:sldId id="394" r:id="rId16"/>
    <p:sldId id="382" r:id="rId17"/>
    <p:sldId id="380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5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ma" initials="M" lastIdx="1" clrIdx="0"/>
  <p:cmAuthor id="1" name="IOU-India" initials="I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FF"/>
    <a:srgbClr val="009900"/>
    <a:srgbClr val="001D96"/>
    <a:srgbClr val="996600"/>
    <a:srgbClr val="CC9900"/>
    <a:srgbClr val="001642"/>
    <a:srgbClr val="2E81FA"/>
    <a:srgbClr val="33CC33"/>
    <a:srgbClr val="002E8A"/>
    <a:srgbClr val="F6C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29" autoAdjust="0"/>
    <p:restoredTop sz="93907" autoAdjust="0"/>
  </p:normalViewPr>
  <p:slideViewPr>
    <p:cSldViewPr snapToGrid="0">
      <p:cViewPr varScale="1">
        <p:scale>
          <a:sx n="66" d="100"/>
          <a:sy n="66" d="100"/>
        </p:scale>
        <p:origin x="1506" y="60"/>
      </p:cViewPr>
      <p:guideLst>
        <p:guide orient="horz" pos="2160"/>
        <p:guide pos="2880"/>
        <p:guide orient="horz" pos="2152"/>
      </p:guideLst>
    </p:cSldViewPr>
  </p:slideViewPr>
  <p:outlineViewPr>
    <p:cViewPr>
      <p:scale>
        <a:sx n="33" d="100"/>
        <a:sy n="33" d="100"/>
      </p:scale>
      <p:origin x="0" y="60"/>
    </p:cViewPr>
  </p:outlineViewPr>
  <p:notesTextViewPr>
    <p:cViewPr>
      <p:scale>
        <a:sx n="100" d="100"/>
        <a:sy n="100" d="100"/>
      </p:scale>
      <p:origin x="0" y="0"/>
    </p:cViewPr>
  </p:notesTextViewPr>
  <p:gridSpacing cx="1828800" cy="18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8FADEC-68C2-4248-999D-B3DE3B54332F}" type="doc">
      <dgm:prSet loTypeId="urn:microsoft.com/office/officeart/2005/8/layout/radial6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9409FD-7647-4757-BAAE-F6BA51049D51}">
      <dgm:prSet phldrT="[Text]"/>
      <dgm:spPr/>
      <dgm:t>
        <a:bodyPr/>
        <a:lstStyle/>
        <a:p>
          <a:r>
            <a:rPr lang="en-US" dirty="0" smtClean="0"/>
            <a:t>Mission</a:t>
          </a:r>
          <a:endParaRPr lang="en-US" dirty="0"/>
        </a:p>
      </dgm:t>
    </dgm:pt>
    <dgm:pt modelId="{CD56EE81-051C-4CAA-B743-24A77911E38E}" type="parTrans" cxnId="{BE6FB5A7-0F43-4DF1-954C-440C0FF9A34C}">
      <dgm:prSet/>
      <dgm:spPr/>
      <dgm:t>
        <a:bodyPr/>
        <a:lstStyle/>
        <a:p>
          <a:endParaRPr lang="en-US"/>
        </a:p>
      </dgm:t>
    </dgm:pt>
    <dgm:pt modelId="{8AA83174-8FC3-4038-9ED9-43ACAA7FF018}" type="sibTrans" cxnId="{BE6FB5A7-0F43-4DF1-954C-440C0FF9A34C}">
      <dgm:prSet/>
      <dgm:spPr/>
      <dgm:t>
        <a:bodyPr/>
        <a:lstStyle/>
        <a:p>
          <a:endParaRPr lang="en-US"/>
        </a:p>
      </dgm:t>
    </dgm:pt>
    <dgm:pt modelId="{5D9F7FD3-B07C-46DA-8D59-F58181B84854}">
      <dgm:prSet phldrT="[Text]"/>
      <dgm:spPr/>
      <dgm:t>
        <a:bodyPr/>
        <a:lstStyle/>
        <a:p>
          <a:r>
            <a:rPr lang="en-US" dirty="0" smtClean="0"/>
            <a:t>Authenticity</a:t>
          </a:r>
          <a:endParaRPr lang="en-US" dirty="0"/>
        </a:p>
      </dgm:t>
    </dgm:pt>
    <dgm:pt modelId="{9A721296-F1DC-4B56-8748-B1EFFEE130C8}" type="parTrans" cxnId="{6AAEAE4E-CCF6-4CC4-BC71-936D1DFA0150}">
      <dgm:prSet/>
      <dgm:spPr/>
      <dgm:t>
        <a:bodyPr/>
        <a:lstStyle/>
        <a:p>
          <a:endParaRPr lang="en-US"/>
        </a:p>
      </dgm:t>
    </dgm:pt>
    <dgm:pt modelId="{40AC21E9-6B73-46B3-B219-A9BD32B5746A}" type="sibTrans" cxnId="{6AAEAE4E-CCF6-4CC4-BC71-936D1DFA0150}">
      <dgm:prSet/>
      <dgm:spPr/>
      <dgm:t>
        <a:bodyPr/>
        <a:lstStyle/>
        <a:p>
          <a:endParaRPr lang="en-US"/>
        </a:p>
      </dgm:t>
    </dgm:pt>
    <dgm:pt modelId="{99F11EEA-489E-4A48-A6CC-A69551B20761}">
      <dgm:prSet phldrT="[Text]"/>
      <dgm:spPr/>
      <dgm:t>
        <a:bodyPr/>
        <a:lstStyle/>
        <a:p>
          <a:r>
            <a:rPr lang="en-US" dirty="0" smtClean="0"/>
            <a:t>Accessibility</a:t>
          </a:r>
          <a:endParaRPr lang="en-US" dirty="0"/>
        </a:p>
      </dgm:t>
    </dgm:pt>
    <dgm:pt modelId="{729A1687-1866-4F2E-AA06-19D8507CF65D}" type="parTrans" cxnId="{1A11DE4E-9C0E-4BA0-A90A-1F6FD6EA34F0}">
      <dgm:prSet/>
      <dgm:spPr/>
      <dgm:t>
        <a:bodyPr/>
        <a:lstStyle/>
        <a:p>
          <a:endParaRPr lang="en-US"/>
        </a:p>
      </dgm:t>
    </dgm:pt>
    <dgm:pt modelId="{BB31752A-FF8F-434C-B015-C4B8D202AB23}" type="sibTrans" cxnId="{1A11DE4E-9C0E-4BA0-A90A-1F6FD6EA34F0}">
      <dgm:prSet/>
      <dgm:spPr/>
      <dgm:t>
        <a:bodyPr/>
        <a:lstStyle/>
        <a:p>
          <a:endParaRPr lang="en-US"/>
        </a:p>
      </dgm:t>
    </dgm:pt>
    <dgm:pt modelId="{EE49A22D-7E85-46CA-9074-8365AD8CEFAD}">
      <dgm:prSet phldrT="[Text]"/>
      <dgm:spPr/>
      <dgm:t>
        <a:bodyPr/>
        <a:lstStyle/>
        <a:p>
          <a:r>
            <a:rPr lang="en-US" dirty="0" smtClean="0"/>
            <a:t>Affordability</a:t>
          </a:r>
          <a:endParaRPr lang="en-US" dirty="0"/>
        </a:p>
      </dgm:t>
    </dgm:pt>
    <dgm:pt modelId="{908B1855-7EDA-4E29-9123-D9D135D2FF1C}" type="parTrans" cxnId="{71973161-E7B2-42DF-8DD4-7137ACBC894D}">
      <dgm:prSet/>
      <dgm:spPr/>
      <dgm:t>
        <a:bodyPr/>
        <a:lstStyle/>
        <a:p>
          <a:endParaRPr lang="en-US"/>
        </a:p>
      </dgm:t>
    </dgm:pt>
    <dgm:pt modelId="{1C324E2F-F693-40E6-9D59-2A8025AB62DB}" type="sibTrans" cxnId="{71973161-E7B2-42DF-8DD4-7137ACBC894D}">
      <dgm:prSet/>
      <dgm:spPr/>
      <dgm:t>
        <a:bodyPr/>
        <a:lstStyle/>
        <a:p>
          <a:endParaRPr lang="en-US"/>
        </a:p>
      </dgm:t>
    </dgm:pt>
    <dgm:pt modelId="{D9712251-1CF7-481A-91F3-13E053A6DD48}">
      <dgm:prSet phldrT="[Text]"/>
      <dgm:spPr/>
      <dgm:t>
        <a:bodyPr/>
        <a:lstStyle/>
        <a:p>
          <a:r>
            <a:rPr lang="en-US" dirty="0" smtClean="0"/>
            <a:t>Islamic Ethics</a:t>
          </a:r>
          <a:endParaRPr lang="en-US" dirty="0"/>
        </a:p>
      </dgm:t>
    </dgm:pt>
    <dgm:pt modelId="{9878F697-0812-422D-AE9E-948A4727BE83}" type="parTrans" cxnId="{8363B955-A670-479F-BE34-39F37B2D6112}">
      <dgm:prSet/>
      <dgm:spPr/>
      <dgm:t>
        <a:bodyPr/>
        <a:lstStyle/>
        <a:p>
          <a:endParaRPr lang="en-US"/>
        </a:p>
      </dgm:t>
    </dgm:pt>
    <dgm:pt modelId="{76289C80-2AE5-4FC8-8E10-092F94ABD9CD}" type="sibTrans" cxnId="{8363B955-A670-479F-BE34-39F37B2D6112}">
      <dgm:prSet/>
      <dgm:spPr/>
      <dgm:t>
        <a:bodyPr/>
        <a:lstStyle/>
        <a:p>
          <a:endParaRPr lang="en-US"/>
        </a:p>
      </dgm:t>
    </dgm:pt>
    <dgm:pt modelId="{FDBF56C2-C0F5-43B0-8F44-42BFA34803CC}">
      <dgm:prSet phldrT="[Text]"/>
      <dgm:spPr/>
      <dgm:t>
        <a:bodyPr/>
        <a:lstStyle/>
        <a:p>
          <a:r>
            <a:rPr lang="en-US" dirty="0" smtClean="0"/>
            <a:t>Community</a:t>
          </a:r>
          <a:endParaRPr lang="en-US" dirty="0"/>
        </a:p>
      </dgm:t>
    </dgm:pt>
    <dgm:pt modelId="{1F14EF38-F84C-45B8-84EF-6E7714571690}" type="parTrans" cxnId="{270C67FB-5BA4-4D08-801B-9A297C16D8CA}">
      <dgm:prSet/>
      <dgm:spPr/>
      <dgm:t>
        <a:bodyPr/>
        <a:lstStyle/>
        <a:p>
          <a:endParaRPr lang="en-US"/>
        </a:p>
      </dgm:t>
    </dgm:pt>
    <dgm:pt modelId="{DDA6A990-36E3-436D-92FF-D1BEC3062D7B}" type="sibTrans" cxnId="{270C67FB-5BA4-4D08-801B-9A297C16D8CA}">
      <dgm:prSet/>
      <dgm:spPr/>
      <dgm:t>
        <a:bodyPr/>
        <a:lstStyle/>
        <a:p>
          <a:endParaRPr lang="en-US"/>
        </a:p>
      </dgm:t>
    </dgm:pt>
    <dgm:pt modelId="{1689F1F9-017C-4FB9-8F34-B01B410B6EB3}">
      <dgm:prSet phldrT="[Text]"/>
      <dgm:spPr/>
      <dgm:t>
        <a:bodyPr/>
        <a:lstStyle/>
        <a:p>
          <a:r>
            <a:rPr lang="en-US" dirty="0" smtClean="0"/>
            <a:t>Quality and Application</a:t>
          </a:r>
          <a:endParaRPr lang="en-US" dirty="0"/>
        </a:p>
      </dgm:t>
    </dgm:pt>
    <dgm:pt modelId="{9646025F-75FF-4277-ADCA-A7DEF2924121}" type="parTrans" cxnId="{8CB428FF-4DAA-4297-91F6-59C887ABDDF8}">
      <dgm:prSet/>
      <dgm:spPr/>
      <dgm:t>
        <a:bodyPr/>
        <a:lstStyle/>
        <a:p>
          <a:endParaRPr lang="en-US"/>
        </a:p>
      </dgm:t>
    </dgm:pt>
    <dgm:pt modelId="{56DB2A8B-51EF-4DCA-947A-397ACC6D03D7}" type="sibTrans" cxnId="{8CB428FF-4DAA-4297-91F6-59C887ABDDF8}">
      <dgm:prSet/>
      <dgm:spPr/>
      <dgm:t>
        <a:bodyPr/>
        <a:lstStyle/>
        <a:p>
          <a:endParaRPr lang="en-US"/>
        </a:p>
      </dgm:t>
    </dgm:pt>
    <dgm:pt modelId="{EC73FCA4-182A-4EE9-837E-078A71CFA8FF}" type="pres">
      <dgm:prSet presAssocID="{528FADEC-68C2-4248-999D-B3DE3B54332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9F9DBBB-C2B1-4F47-BF09-E5E7E62FF21A}" type="pres">
      <dgm:prSet presAssocID="{659409FD-7647-4757-BAAE-F6BA51049D51}" presName="centerShape" presStyleLbl="node0" presStyleIdx="0" presStyleCnt="1"/>
      <dgm:spPr/>
      <dgm:t>
        <a:bodyPr/>
        <a:lstStyle/>
        <a:p>
          <a:endParaRPr lang="en-US"/>
        </a:p>
      </dgm:t>
    </dgm:pt>
    <dgm:pt modelId="{F25CDC8A-F061-4725-AB28-795A251E7840}" type="pres">
      <dgm:prSet presAssocID="{5D9F7FD3-B07C-46DA-8D59-F58181B8485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2EED4E-02CD-4105-B430-D29DBB45578D}" type="pres">
      <dgm:prSet presAssocID="{5D9F7FD3-B07C-46DA-8D59-F58181B84854}" presName="dummy" presStyleCnt="0"/>
      <dgm:spPr/>
    </dgm:pt>
    <dgm:pt modelId="{9AB6F8F4-5C53-452C-85ED-9F91CF590541}" type="pres">
      <dgm:prSet presAssocID="{40AC21E9-6B73-46B3-B219-A9BD32B5746A}" presName="sibTrans" presStyleLbl="sibTrans2D1" presStyleIdx="0" presStyleCnt="6"/>
      <dgm:spPr/>
      <dgm:t>
        <a:bodyPr/>
        <a:lstStyle/>
        <a:p>
          <a:endParaRPr lang="en-US"/>
        </a:p>
      </dgm:t>
    </dgm:pt>
    <dgm:pt modelId="{8E3549FA-DF3C-4EB5-8752-1B4CCF8498E1}" type="pres">
      <dgm:prSet presAssocID="{99F11EEA-489E-4A48-A6CC-A69551B20761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05E9BA-785B-4119-A3E6-73FA6D1671B4}" type="pres">
      <dgm:prSet presAssocID="{99F11EEA-489E-4A48-A6CC-A69551B20761}" presName="dummy" presStyleCnt="0"/>
      <dgm:spPr/>
    </dgm:pt>
    <dgm:pt modelId="{146ECEE1-68C3-4C8D-8714-29D90AEE5D77}" type="pres">
      <dgm:prSet presAssocID="{BB31752A-FF8F-434C-B015-C4B8D202AB23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827AFF3-6EB6-4C77-83F2-6C59DF6486A6}" type="pres">
      <dgm:prSet presAssocID="{EE49A22D-7E85-46CA-9074-8365AD8CEFA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C5FDC1-EBA4-4860-A705-8B65E7154A25}" type="pres">
      <dgm:prSet presAssocID="{EE49A22D-7E85-46CA-9074-8365AD8CEFAD}" presName="dummy" presStyleCnt="0"/>
      <dgm:spPr/>
    </dgm:pt>
    <dgm:pt modelId="{6A8B8D9C-B50C-4745-8492-F553A96678E3}" type="pres">
      <dgm:prSet presAssocID="{1C324E2F-F693-40E6-9D59-2A8025AB62DB}" presName="sibTrans" presStyleLbl="sibTrans2D1" presStyleIdx="2" presStyleCnt="6"/>
      <dgm:spPr/>
      <dgm:t>
        <a:bodyPr/>
        <a:lstStyle/>
        <a:p>
          <a:endParaRPr lang="en-US"/>
        </a:p>
      </dgm:t>
    </dgm:pt>
    <dgm:pt modelId="{65BC23A0-EB1C-439A-864F-DC8FCB3449FA}" type="pres">
      <dgm:prSet presAssocID="{FDBF56C2-C0F5-43B0-8F44-42BFA34803CC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A1AF0B6-C488-4EAA-9441-29D36182A616}" type="pres">
      <dgm:prSet presAssocID="{FDBF56C2-C0F5-43B0-8F44-42BFA34803CC}" presName="dummy" presStyleCnt="0"/>
      <dgm:spPr/>
    </dgm:pt>
    <dgm:pt modelId="{45685DAE-565F-4E74-B286-9526639B50C4}" type="pres">
      <dgm:prSet presAssocID="{DDA6A990-36E3-436D-92FF-D1BEC3062D7B}" presName="sibTrans" presStyleLbl="sibTrans2D1" presStyleIdx="3" presStyleCnt="6"/>
      <dgm:spPr/>
      <dgm:t>
        <a:bodyPr/>
        <a:lstStyle/>
        <a:p>
          <a:endParaRPr lang="en-US"/>
        </a:p>
      </dgm:t>
    </dgm:pt>
    <dgm:pt modelId="{3DEF3860-543A-4BE4-A785-907BB3C16EEE}" type="pres">
      <dgm:prSet presAssocID="{D9712251-1CF7-481A-91F3-13E053A6DD4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9265F-ACD0-4F60-BDD0-F74A420E89AF}" type="pres">
      <dgm:prSet presAssocID="{D9712251-1CF7-481A-91F3-13E053A6DD48}" presName="dummy" presStyleCnt="0"/>
      <dgm:spPr/>
    </dgm:pt>
    <dgm:pt modelId="{466CD412-DBC5-4E02-92F5-05F1C2FBED3F}" type="pres">
      <dgm:prSet presAssocID="{76289C80-2AE5-4FC8-8E10-092F94ABD9CD}" presName="sibTrans" presStyleLbl="sibTrans2D1" presStyleIdx="4" presStyleCnt="6"/>
      <dgm:spPr/>
      <dgm:t>
        <a:bodyPr/>
        <a:lstStyle/>
        <a:p>
          <a:endParaRPr lang="en-US"/>
        </a:p>
      </dgm:t>
    </dgm:pt>
    <dgm:pt modelId="{A494E038-4831-4DCA-82E0-3823AD69C8D8}" type="pres">
      <dgm:prSet presAssocID="{1689F1F9-017C-4FB9-8F34-B01B410B6EB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EDF11-0180-4B78-B457-055E71222A80}" type="pres">
      <dgm:prSet presAssocID="{1689F1F9-017C-4FB9-8F34-B01B410B6EB3}" presName="dummy" presStyleCnt="0"/>
      <dgm:spPr/>
    </dgm:pt>
    <dgm:pt modelId="{FBE3C3D7-6FCC-410E-9E41-F63F0747A668}" type="pres">
      <dgm:prSet presAssocID="{56DB2A8B-51EF-4DCA-947A-397ACC6D03D7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71973161-E7B2-42DF-8DD4-7137ACBC894D}" srcId="{659409FD-7647-4757-BAAE-F6BA51049D51}" destId="{EE49A22D-7E85-46CA-9074-8365AD8CEFAD}" srcOrd="2" destOrd="0" parTransId="{908B1855-7EDA-4E29-9123-D9D135D2FF1C}" sibTransId="{1C324E2F-F693-40E6-9D59-2A8025AB62DB}"/>
    <dgm:cxn modelId="{075229C6-D553-4D55-8FF9-B549129DE9E3}" type="presOf" srcId="{EE49A22D-7E85-46CA-9074-8365AD8CEFAD}" destId="{8827AFF3-6EB6-4C77-83F2-6C59DF6486A6}" srcOrd="0" destOrd="0" presId="urn:microsoft.com/office/officeart/2005/8/layout/radial6"/>
    <dgm:cxn modelId="{0C89FA5D-5D60-4E64-88E5-0821F977D9E6}" type="presOf" srcId="{BB31752A-FF8F-434C-B015-C4B8D202AB23}" destId="{146ECEE1-68C3-4C8D-8714-29D90AEE5D77}" srcOrd="0" destOrd="0" presId="urn:microsoft.com/office/officeart/2005/8/layout/radial6"/>
    <dgm:cxn modelId="{4B17325F-7037-4627-B17E-7C0144F33FAE}" type="presOf" srcId="{5D9F7FD3-B07C-46DA-8D59-F58181B84854}" destId="{F25CDC8A-F061-4725-AB28-795A251E7840}" srcOrd="0" destOrd="0" presId="urn:microsoft.com/office/officeart/2005/8/layout/radial6"/>
    <dgm:cxn modelId="{04039543-6002-4864-9054-946DB35F9359}" type="presOf" srcId="{659409FD-7647-4757-BAAE-F6BA51049D51}" destId="{49F9DBBB-C2B1-4F47-BF09-E5E7E62FF21A}" srcOrd="0" destOrd="0" presId="urn:microsoft.com/office/officeart/2005/8/layout/radial6"/>
    <dgm:cxn modelId="{6AAEAE4E-CCF6-4CC4-BC71-936D1DFA0150}" srcId="{659409FD-7647-4757-BAAE-F6BA51049D51}" destId="{5D9F7FD3-B07C-46DA-8D59-F58181B84854}" srcOrd="0" destOrd="0" parTransId="{9A721296-F1DC-4B56-8748-B1EFFEE130C8}" sibTransId="{40AC21E9-6B73-46B3-B219-A9BD32B5746A}"/>
    <dgm:cxn modelId="{222F209C-7829-4FA1-9456-8C8AFBA1724D}" type="presOf" srcId="{56DB2A8B-51EF-4DCA-947A-397ACC6D03D7}" destId="{FBE3C3D7-6FCC-410E-9E41-F63F0747A668}" srcOrd="0" destOrd="0" presId="urn:microsoft.com/office/officeart/2005/8/layout/radial6"/>
    <dgm:cxn modelId="{8363B955-A670-479F-BE34-39F37B2D6112}" srcId="{659409FD-7647-4757-BAAE-F6BA51049D51}" destId="{D9712251-1CF7-481A-91F3-13E053A6DD48}" srcOrd="4" destOrd="0" parTransId="{9878F697-0812-422D-AE9E-948A4727BE83}" sibTransId="{76289C80-2AE5-4FC8-8E10-092F94ABD9CD}"/>
    <dgm:cxn modelId="{1A11DE4E-9C0E-4BA0-A90A-1F6FD6EA34F0}" srcId="{659409FD-7647-4757-BAAE-F6BA51049D51}" destId="{99F11EEA-489E-4A48-A6CC-A69551B20761}" srcOrd="1" destOrd="0" parTransId="{729A1687-1866-4F2E-AA06-19D8507CF65D}" sibTransId="{BB31752A-FF8F-434C-B015-C4B8D202AB23}"/>
    <dgm:cxn modelId="{EB851DD6-2DC0-4687-B392-160948153A04}" type="presOf" srcId="{DDA6A990-36E3-436D-92FF-D1BEC3062D7B}" destId="{45685DAE-565F-4E74-B286-9526639B50C4}" srcOrd="0" destOrd="0" presId="urn:microsoft.com/office/officeart/2005/8/layout/radial6"/>
    <dgm:cxn modelId="{79851695-FF7D-4A62-A071-632449033865}" type="presOf" srcId="{FDBF56C2-C0F5-43B0-8F44-42BFA34803CC}" destId="{65BC23A0-EB1C-439A-864F-DC8FCB3449FA}" srcOrd="0" destOrd="0" presId="urn:microsoft.com/office/officeart/2005/8/layout/radial6"/>
    <dgm:cxn modelId="{BA285F47-02BC-4E38-9AF9-204234859C34}" type="presOf" srcId="{528FADEC-68C2-4248-999D-B3DE3B54332F}" destId="{EC73FCA4-182A-4EE9-837E-078A71CFA8FF}" srcOrd="0" destOrd="0" presId="urn:microsoft.com/office/officeart/2005/8/layout/radial6"/>
    <dgm:cxn modelId="{73AE6E1E-11AD-42A1-9040-B3E0A5EFEC91}" type="presOf" srcId="{D9712251-1CF7-481A-91F3-13E053A6DD48}" destId="{3DEF3860-543A-4BE4-A785-907BB3C16EEE}" srcOrd="0" destOrd="0" presId="urn:microsoft.com/office/officeart/2005/8/layout/radial6"/>
    <dgm:cxn modelId="{AE127B78-95CF-49F1-9B57-DE443D9C42AA}" type="presOf" srcId="{40AC21E9-6B73-46B3-B219-A9BD32B5746A}" destId="{9AB6F8F4-5C53-452C-85ED-9F91CF590541}" srcOrd="0" destOrd="0" presId="urn:microsoft.com/office/officeart/2005/8/layout/radial6"/>
    <dgm:cxn modelId="{BE6FB5A7-0F43-4DF1-954C-440C0FF9A34C}" srcId="{528FADEC-68C2-4248-999D-B3DE3B54332F}" destId="{659409FD-7647-4757-BAAE-F6BA51049D51}" srcOrd="0" destOrd="0" parTransId="{CD56EE81-051C-4CAA-B743-24A77911E38E}" sibTransId="{8AA83174-8FC3-4038-9ED9-43ACAA7FF018}"/>
    <dgm:cxn modelId="{698F7E72-4D96-4E3A-95DB-251643F0E082}" type="presOf" srcId="{1C324E2F-F693-40E6-9D59-2A8025AB62DB}" destId="{6A8B8D9C-B50C-4745-8492-F553A96678E3}" srcOrd="0" destOrd="0" presId="urn:microsoft.com/office/officeart/2005/8/layout/radial6"/>
    <dgm:cxn modelId="{D2A6C76F-003C-45EC-AFD1-A77411D85D56}" type="presOf" srcId="{76289C80-2AE5-4FC8-8E10-092F94ABD9CD}" destId="{466CD412-DBC5-4E02-92F5-05F1C2FBED3F}" srcOrd="0" destOrd="0" presId="urn:microsoft.com/office/officeart/2005/8/layout/radial6"/>
    <dgm:cxn modelId="{D15CCAEB-66DD-4FAF-BC8A-A7084590FB97}" type="presOf" srcId="{1689F1F9-017C-4FB9-8F34-B01B410B6EB3}" destId="{A494E038-4831-4DCA-82E0-3823AD69C8D8}" srcOrd="0" destOrd="0" presId="urn:microsoft.com/office/officeart/2005/8/layout/radial6"/>
    <dgm:cxn modelId="{8CB428FF-4DAA-4297-91F6-59C887ABDDF8}" srcId="{659409FD-7647-4757-BAAE-F6BA51049D51}" destId="{1689F1F9-017C-4FB9-8F34-B01B410B6EB3}" srcOrd="5" destOrd="0" parTransId="{9646025F-75FF-4277-ADCA-A7DEF2924121}" sibTransId="{56DB2A8B-51EF-4DCA-947A-397ACC6D03D7}"/>
    <dgm:cxn modelId="{5D3235A9-A4C7-4813-B53F-34F355EF98D8}" type="presOf" srcId="{99F11EEA-489E-4A48-A6CC-A69551B20761}" destId="{8E3549FA-DF3C-4EB5-8752-1B4CCF8498E1}" srcOrd="0" destOrd="0" presId="urn:microsoft.com/office/officeart/2005/8/layout/radial6"/>
    <dgm:cxn modelId="{270C67FB-5BA4-4D08-801B-9A297C16D8CA}" srcId="{659409FD-7647-4757-BAAE-F6BA51049D51}" destId="{FDBF56C2-C0F5-43B0-8F44-42BFA34803CC}" srcOrd="3" destOrd="0" parTransId="{1F14EF38-F84C-45B8-84EF-6E7714571690}" sibTransId="{DDA6A990-36E3-436D-92FF-D1BEC3062D7B}"/>
    <dgm:cxn modelId="{D432B1CE-5246-4400-BE31-CA3EE9EFA2F3}" type="presParOf" srcId="{EC73FCA4-182A-4EE9-837E-078A71CFA8FF}" destId="{49F9DBBB-C2B1-4F47-BF09-E5E7E62FF21A}" srcOrd="0" destOrd="0" presId="urn:microsoft.com/office/officeart/2005/8/layout/radial6"/>
    <dgm:cxn modelId="{01C96B4B-E909-440B-BE67-EFB517DBF943}" type="presParOf" srcId="{EC73FCA4-182A-4EE9-837E-078A71CFA8FF}" destId="{F25CDC8A-F061-4725-AB28-795A251E7840}" srcOrd="1" destOrd="0" presId="urn:microsoft.com/office/officeart/2005/8/layout/radial6"/>
    <dgm:cxn modelId="{FDD2044C-1EF7-4D58-9D56-83652AFDE389}" type="presParOf" srcId="{EC73FCA4-182A-4EE9-837E-078A71CFA8FF}" destId="{A92EED4E-02CD-4105-B430-D29DBB45578D}" srcOrd="2" destOrd="0" presId="urn:microsoft.com/office/officeart/2005/8/layout/radial6"/>
    <dgm:cxn modelId="{990EE40B-EE56-4FDC-B735-3E86D283D3FE}" type="presParOf" srcId="{EC73FCA4-182A-4EE9-837E-078A71CFA8FF}" destId="{9AB6F8F4-5C53-452C-85ED-9F91CF590541}" srcOrd="3" destOrd="0" presId="urn:microsoft.com/office/officeart/2005/8/layout/radial6"/>
    <dgm:cxn modelId="{A64B7D94-862F-4A92-A166-2D4FC8C7C970}" type="presParOf" srcId="{EC73FCA4-182A-4EE9-837E-078A71CFA8FF}" destId="{8E3549FA-DF3C-4EB5-8752-1B4CCF8498E1}" srcOrd="4" destOrd="0" presId="urn:microsoft.com/office/officeart/2005/8/layout/radial6"/>
    <dgm:cxn modelId="{70FD0179-B866-4577-86CD-D0D963A7D504}" type="presParOf" srcId="{EC73FCA4-182A-4EE9-837E-078A71CFA8FF}" destId="{C805E9BA-785B-4119-A3E6-73FA6D1671B4}" srcOrd="5" destOrd="0" presId="urn:microsoft.com/office/officeart/2005/8/layout/radial6"/>
    <dgm:cxn modelId="{52316E09-F909-4E8D-BCC6-7A87FBB66732}" type="presParOf" srcId="{EC73FCA4-182A-4EE9-837E-078A71CFA8FF}" destId="{146ECEE1-68C3-4C8D-8714-29D90AEE5D77}" srcOrd="6" destOrd="0" presId="urn:microsoft.com/office/officeart/2005/8/layout/radial6"/>
    <dgm:cxn modelId="{8C5518C5-EC80-4642-AB46-B34133C756B0}" type="presParOf" srcId="{EC73FCA4-182A-4EE9-837E-078A71CFA8FF}" destId="{8827AFF3-6EB6-4C77-83F2-6C59DF6486A6}" srcOrd="7" destOrd="0" presId="urn:microsoft.com/office/officeart/2005/8/layout/radial6"/>
    <dgm:cxn modelId="{7B8D3E47-8A10-4869-BB1D-D8FCCFA8C942}" type="presParOf" srcId="{EC73FCA4-182A-4EE9-837E-078A71CFA8FF}" destId="{C5C5FDC1-EBA4-4860-A705-8B65E7154A25}" srcOrd="8" destOrd="0" presId="urn:microsoft.com/office/officeart/2005/8/layout/radial6"/>
    <dgm:cxn modelId="{F4AF42D8-2852-4BFB-98DF-91B9798FE5AA}" type="presParOf" srcId="{EC73FCA4-182A-4EE9-837E-078A71CFA8FF}" destId="{6A8B8D9C-B50C-4745-8492-F553A96678E3}" srcOrd="9" destOrd="0" presId="urn:microsoft.com/office/officeart/2005/8/layout/radial6"/>
    <dgm:cxn modelId="{A41E0E50-2872-4407-B8B9-8A248D2A5997}" type="presParOf" srcId="{EC73FCA4-182A-4EE9-837E-078A71CFA8FF}" destId="{65BC23A0-EB1C-439A-864F-DC8FCB3449FA}" srcOrd="10" destOrd="0" presId="urn:microsoft.com/office/officeart/2005/8/layout/radial6"/>
    <dgm:cxn modelId="{94F0EEF5-DF4B-49A9-AA7F-AC62E556A30E}" type="presParOf" srcId="{EC73FCA4-182A-4EE9-837E-078A71CFA8FF}" destId="{CA1AF0B6-C488-4EAA-9441-29D36182A616}" srcOrd="11" destOrd="0" presId="urn:microsoft.com/office/officeart/2005/8/layout/radial6"/>
    <dgm:cxn modelId="{AD952667-E657-415A-8A71-6D587DF402EE}" type="presParOf" srcId="{EC73FCA4-182A-4EE9-837E-078A71CFA8FF}" destId="{45685DAE-565F-4E74-B286-9526639B50C4}" srcOrd="12" destOrd="0" presId="urn:microsoft.com/office/officeart/2005/8/layout/radial6"/>
    <dgm:cxn modelId="{24E25FC1-D0F3-49B4-A825-8E098A65D2B5}" type="presParOf" srcId="{EC73FCA4-182A-4EE9-837E-078A71CFA8FF}" destId="{3DEF3860-543A-4BE4-A785-907BB3C16EEE}" srcOrd="13" destOrd="0" presId="urn:microsoft.com/office/officeart/2005/8/layout/radial6"/>
    <dgm:cxn modelId="{FA67D58B-F9CB-4242-B6DA-3050DA32542E}" type="presParOf" srcId="{EC73FCA4-182A-4EE9-837E-078A71CFA8FF}" destId="{6919265F-ACD0-4F60-BDD0-F74A420E89AF}" srcOrd="14" destOrd="0" presId="urn:microsoft.com/office/officeart/2005/8/layout/radial6"/>
    <dgm:cxn modelId="{153BB199-334A-4850-BDEF-CDB82B92D128}" type="presParOf" srcId="{EC73FCA4-182A-4EE9-837E-078A71CFA8FF}" destId="{466CD412-DBC5-4E02-92F5-05F1C2FBED3F}" srcOrd="15" destOrd="0" presId="urn:microsoft.com/office/officeart/2005/8/layout/radial6"/>
    <dgm:cxn modelId="{BA568470-84F3-47EC-916C-E3C5987CD653}" type="presParOf" srcId="{EC73FCA4-182A-4EE9-837E-078A71CFA8FF}" destId="{A494E038-4831-4DCA-82E0-3823AD69C8D8}" srcOrd="16" destOrd="0" presId="urn:microsoft.com/office/officeart/2005/8/layout/radial6"/>
    <dgm:cxn modelId="{F384FFB1-0CA0-449A-9A51-55ADF03B159F}" type="presParOf" srcId="{EC73FCA4-182A-4EE9-837E-078A71CFA8FF}" destId="{C2BEDF11-0180-4B78-B457-055E71222A80}" srcOrd="17" destOrd="0" presId="urn:microsoft.com/office/officeart/2005/8/layout/radial6"/>
    <dgm:cxn modelId="{13278780-4001-418D-8518-A8AD1B84F5C0}" type="presParOf" srcId="{EC73FCA4-182A-4EE9-837E-078A71CFA8FF}" destId="{FBE3C3D7-6FCC-410E-9E41-F63F0747A668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E3C3D7-6FCC-410E-9E41-F63F0747A668}">
      <dsp:nvSpPr>
        <dsp:cNvPr id="0" name=""/>
        <dsp:cNvSpPr/>
      </dsp:nvSpPr>
      <dsp:spPr>
        <a:xfrm>
          <a:off x="581655" y="683639"/>
          <a:ext cx="4674786" cy="4674786"/>
        </a:xfrm>
        <a:prstGeom prst="blockArc">
          <a:avLst>
            <a:gd name="adj1" fmla="val 12600000"/>
            <a:gd name="adj2" fmla="val 162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6CD412-DBC5-4E02-92F5-05F1C2FBED3F}">
      <dsp:nvSpPr>
        <dsp:cNvPr id="0" name=""/>
        <dsp:cNvSpPr/>
      </dsp:nvSpPr>
      <dsp:spPr>
        <a:xfrm>
          <a:off x="581655" y="683639"/>
          <a:ext cx="4674786" cy="4674786"/>
        </a:xfrm>
        <a:prstGeom prst="blockArc">
          <a:avLst>
            <a:gd name="adj1" fmla="val 9000000"/>
            <a:gd name="adj2" fmla="val 126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5685DAE-565F-4E74-B286-9526639B50C4}">
      <dsp:nvSpPr>
        <dsp:cNvPr id="0" name=""/>
        <dsp:cNvSpPr/>
      </dsp:nvSpPr>
      <dsp:spPr>
        <a:xfrm>
          <a:off x="581655" y="683639"/>
          <a:ext cx="4674786" cy="4674786"/>
        </a:xfrm>
        <a:prstGeom prst="blockArc">
          <a:avLst>
            <a:gd name="adj1" fmla="val 5400000"/>
            <a:gd name="adj2" fmla="val 90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A8B8D9C-B50C-4745-8492-F553A96678E3}">
      <dsp:nvSpPr>
        <dsp:cNvPr id="0" name=""/>
        <dsp:cNvSpPr/>
      </dsp:nvSpPr>
      <dsp:spPr>
        <a:xfrm>
          <a:off x="581655" y="683639"/>
          <a:ext cx="4674786" cy="4674786"/>
        </a:xfrm>
        <a:prstGeom prst="blockArc">
          <a:avLst>
            <a:gd name="adj1" fmla="val 1800000"/>
            <a:gd name="adj2" fmla="val 54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46ECEE1-68C3-4C8D-8714-29D90AEE5D77}">
      <dsp:nvSpPr>
        <dsp:cNvPr id="0" name=""/>
        <dsp:cNvSpPr/>
      </dsp:nvSpPr>
      <dsp:spPr>
        <a:xfrm>
          <a:off x="581655" y="683639"/>
          <a:ext cx="4674786" cy="4674786"/>
        </a:xfrm>
        <a:prstGeom prst="blockArc">
          <a:avLst>
            <a:gd name="adj1" fmla="val 19800000"/>
            <a:gd name="adj2" fmla="val 18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B6F8F4-5C53-452C-85ED-9F91CF590541}">
      <dsp:nvSpPr>
        <dsp:cNvPr id="0" name=""/>
        <dsp:cNvSpPr/>
      </dsp:nvSpPr>
      <dsp:spPr>
        <a:xfrm>
          <a:off x="581655" y="683639"/>
          <a:ext cx="4674786" cy="4674786"/>
        </a:xfrm>
        <a:prstGeom prst="blockArc">
          <a:avLst>
            <a:gd name="adj1" fmla="val 16200000"/>
            <a:gd name="adj2" fmla="val 19800000"/>
            <a:gd name="adj3" fmla="val 451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F9DBBB-C2B1-4F47-BF09-E5E7E62FF21A}">
      <dsp:nvSpPr>
        <dsp:cNvPr id="0" name=""/>
        <dsp:cNvSpPr/>
      </dsp:nvSpPr>
      <dsp:spPr>
        <a:xfrm>
          <a:off x="1871440" y="1973425"/>
          <a:ext cx="2095215" cy="2095215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400" kern="1200" dirty="0" smtClean="0"/>
            <a:t>Mission</a:t>
          </a:r>
          <a:endParaRPr lang="en-US" sz="3400" kern="1200" dirty="0"/>
        </a:p>
      </dsp:txBody>
      <dsp:txXfrm>
        <a:off x="2178277" y="2280262"/>
        <a:ext cx="1481541" cy="1481541"/>
      </dsp:txXfrm>
    </dsp:sp>
    <dsp:sp modelId="{F25CDC8A-F061-4725-AB28-795A251E7840}">
      <dsp:nvSpPr>
        <dsp:cNvPr id="0" name=""/>
        <dsp:cNvSpPr/>
      </dsp:nvSpPr>
      <dsp:spPr>
        <a:xfrm>
          <a:off x="2185723" y="3113"/>
          <a:ext cx="1466650" cy="14666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Authenticity</a:t>
          </a:r>
          <a:endParaRPr lang="en-US" sz="1500" kern="1200" dirty="0"/>
        </a:p>
      </dsp:txBody>
      <dsp:txXfrm>
        <a:off x="2400509" y="217899"/>
        <a:ext cx="1037078" cy="1037078"/>
      </dsp:txXfrm>
    </dsp:sp>
    <dsp:sp modelId="{8E3549FA-DF3C-4EB5-8752-1B4CCF8498E1}">
      <dsp:nvSpPr>
        <dsp:cNvPr id="0" name=""/>
        <dsp:cNvSpPr/>
      </dsp:nvSpPr>
      <dsp:spPr>
        <a:xfrm>
          <a:off x="4164239" y="1145410"/>
          <a:ext cx="1466650" cy="14666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Accessibility</a:t>
          </a:r>
          <a:endParaRPr lang="en-US" sz="1500" kern="1200" dirty="0"/>
        </a:p>
      </dsp:txBody>
      <dsp:txXfrm>
        <a:off x="4379025" y="1360196"/>
        <a:ext cx="1037078" cy="1037078"/>
      </dsp:txXfrm>
    </dsp:sp>
    <dsp:sp modelId="{8827AFF3-6EB6-4C77-83F2-6C59DF6486A6}">
      <dsp:nvSpPr>
        <dsp:cNvPr id="0" name=""/>
        <dsp:cNvSpPr/>
      </dsp:nvSpPr>
      <dsp:spPr>
        <a:xfrm>
          <a:off x="4164239" y="3430004"/>
          <a:ext cx="1466650" cy="14666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Affordability</a:t>
          </a:r>
          <a:endParaRPr lang="en-US" sz="1500" kern="1200" dirty="0"/>
        </a:p>
      </dsp:txBody>
      <dsp:txXfrm>
        <a:off x="4379025" y="3644790"/>
        <a:ext cx="1037078" cy="1037078"/>
      </dsp:txXfrm>
    </dsp:sp>
    <dsp:sp modelId="{65BC23A0-EB1C-439A-864F-DC8FCB3449FA}">
      <dsp:nvSpPr>
        <dsp:cNvPr id="0" name=""/>
        <dsp:cNvSpPr/>
      </dsp:nvSpPr>
      <dsp:spPr>
        <a:xfrm>
          <a:off x="2185723" y="4572301"/>
          <a:ext cx="1466650" cy="14666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Community</a:t>
          </a:r>
          <a:endParaRPr lang="en-US" sz="1500" kern="1200" dirty="0"/>
        </a:p>
      </dsp:txBody>
      <dsp:txXfrm>
        <a:off x="2400509" y="4787087"/>
        <a:ext cx="1037078" cy="1037078"/>
      </dsp:txXfrm>
    </dsp:sp>
    <dsp:sp modelId="{3DEF3860-543A-4BE4-A785-907BB3C16EEE}">
      <dsp:nvSpPr>
        <dsp:cNvPr id="0" name=""/>
        <dsp:cNvSpPr/>
      </dsp:nvSpPr>
      <dsp:spPr>
        <a:xfrm>
          <a:off x="207206" y="3430004"/>
          <a:ext cx="1466650" cy="14666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Islamic Ethics</a:t>
          </a:r>
          <a:endParaRPr lang="en-US" sz="1500" kern="1200" dirty="0"/>
        </a:p>
      </dsp:txBody>
      <dsp:txXfrm>
        <a:off x="421992" y="3644790"/>
        <a:ext cx="1037078" cy="1037078"/>
      </dsp:txXfrm>
    </dsp:sp>
    <dsp:sp modelId="{A494E038-4831-4DCA-82E0-3823AD69C8D8}">
      <dsp:nvSpPr>
        <dsp:cNvPr id="0" name=""/>
        <dsp:cNvSpPr/>
      </dsp:nvSpPr>
      <dsp:spPr>
        <a:xfrm>
          <a:off x="207206" y="1145410"/>
          <a:ext cx="1466650" cy="1466650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Quality and Application</a:t>
          </a:r>
          <a:endParaRPr lang="en-US" sz="1500" kern="1200" dirty="0"/>
        </a:p>
      </dsp:txBody>
      <dsp:txXfrm>
        <a:off x="421992" y="1360196"/>
        <a:ext cx="1037078" cy="10370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B769D-CE46-4506-83D8-F7E99C809716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25AC10-D422-442B-A1A0-E784EDFAB8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30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5AC10-D422-442B-A1A0-E784EDFAB8E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59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sz="1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5AC10-D422-442B-A1A0-E784EDFAB8E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86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5AC10-D422-442B-A1A0-E784EDFAB8E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29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1BD95B-7B5F-4983-977A-72A1A12EC89E}" type="datetimeFigureOut">
              <a:rPr lang="en-US" smtClean="0"/>
              <a:pPr/>
              <a:t>04-May-16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7A1C8C-2589-4A4D-BCB5-2E28000B4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886200" y="6492388"/>
            <a:ext cx="1600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www.iou.edu.gm</a:t>
            </a:r>
            <a:endParaRPr lang="en-US" sz="1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21253898">
            <a:off x="4130012" y="5599537"/>
            <a:ext cx="4831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rgbClr val="FFC000"/>
                </a:solidFill>
              </a:rPr>
              <a:t>MAIS PRESENTATION</a:t>
            </a:r>
            <a:endParaRPr lang="en-GB" sz="40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407" y="1088518"/>
            <a:ext cx="80821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Cambo" pitchFamily="50" charset="0"/>
              </a:rPr>
              <a:t>Program length</a:t>
            </a:r>
          </a:p>
          <a:p>
            <a:endParaRPr lang="en-US" sz="24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988142" y="1834930"/>
            <a:ext cx="53536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Minimum </a:t>
            </a:r>
            <a:r>
              <a:rPr lang="en-US" sz="2400" b="1" dirty="0" smtClean="0"/>
              <a:t>two years </a:t>
            </a:r>
            <a:r>
              <a:rPr lang="en-US" sz="2400" dirty="0" smtClean="0"/>
              <a:t>and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maximum </a:t>
            </a:r>
            <a:r>
              <a:rPr lang="en-US" sz="2400" b="1" dirty="0" smtClean="0"/>
              <a:t>six years.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Three semesters of six subjects each</a:t>
            </a:r>
          </a:p>
          <a:p>
            <a:r>
              <a:rPr lang="en-US" sz="2400" dirty="0" smtClean="0"/>
              <a:t>and a fourth semester for the</a:t>
            </a:r>
          </a:p>
          <a:p>
            <a:r>
              <a:rPr lang="en-US" sz="2400" b="1" dirty="0" smtClean="0"/>
              <a:t>MA thesis.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18266" y="239150"/>
            <a:ext cx="395653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>
                    <a:lumMod val="75000"/>
                  </a:schemeClr>
                </a:solidFill>
                <a:latin typeface="Cambo" pitchFamily="50" charset="0"/>
              </a:rPr>
              <a:t>MAIS</a:t>
            </a:r>
          </a:p>
          <a:p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  <a:latin typeface="Cambo" pitchFamily="50" charset="0"/>
              </a:rPr>
              <a:t>Curriculum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Cambo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375129">
            <a:off x="3652128" y="3446585"/>
            <a:ext cx="11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AQEEDAH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 rot="20335347">
            <a:off x="4678987" y="5679384"/>
            <a:ext cx="1406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HADEETH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 rot="20962437">
            <a:off x="4360984" y="4320960"/>
            <a:ext cx="1561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FIQH</a:t>
            </a:r>
            <a:endParaRPr lang="en-GB" sz="3600" b="1" dirty="0"/>
          </a:p>
        </p:txBody>
      </p:sp>
      <p:sp>
        <p:nvSpPr>
          <p:cNvPr id="11" name="TextBox 10"/>
          <p:cNvSpPr txBox="1"/>
          <p:nvPr/>
        </p:nvSpPr>
        <p:spPr>
          <a:xfrm rot="20466945">
            <a:off x="4757771" y="3628142"/>
            <a:ext cx="1076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TAFSEER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724358" y="2222696"/>
            <a:ext cx="1886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/>
              <a:t>PSYCHOLOGY</a:t>
            </a:r>
            <a:endParaRPr lang="en-GB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230794" y="3165230"/>
            <a:ext cx="191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EDUCATION</a:t>
            </a:r>
            <a:endParaRPr lang="en-GB" sz="2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484012" y="4164037"/>
            <a:ext cx="1659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HISTORY</a:t>
            </a:r>
            <a:endParaRPr lang="en-GB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991643" y="4965896"/>
            <a:ext cx="1983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ARABIC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565365"/>
              </p:ext>
            </p:extLst>
          </p:nvPr>
        </p:nvGraphicFramePr>
        <p:xfrm>
          <a:off x="0" y="-2"/>
          <a:ext cx="7895771" cy="6858001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242355"/>
                <a:gridCol w="2705529"/>
                <a:gridCol w="1107821"/>
                <a:gridCol w="2840066"/>
              </a:tblGrid>
              <a:tr h="778758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</a:rPr>
                        <a:t> 1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95523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SEMESTER I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SEMESTER II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54971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CODE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CODE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82886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AQD 501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Tawheed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Asmaa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Wa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Sifaat</a:t>
                      </a:r>
                      <a:endParaRPr lang="en-CA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AQD 502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The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Asha'irah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48231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FQH 501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Maqaasid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Ash-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Shariah</a:t>
                      </a:r>
                      <a:endParaRPr lang="en-CA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FQH 502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Contemporary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Fiqh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Issues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476489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TAF 501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Tafseer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I</a:t>
                      </a:r>
                      <a:endParaRPr lang="en-CA" sz="2000" b="0" kern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TAF 502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Tafseer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II	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82456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ARB 501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Arabic Morphology</a:t>
                      </a:r>
                      <a:endParaRPr lang="en-CA" sz="2000" b="0" kern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HST 501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History of the modern Muslim world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123685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HAD 501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Saheeh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Al 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Bukhari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: Chapter on Sales (</a:t>
                      </a:r>
                      <a:r>
                        <a:rPr lang="en-US" sz="2000" b="0" dirty="0" err="1" smtClean="0">
                          <a:solidFill>
                            <a:schemeClr val="tx1"/>
                          </a:solidFill>
                        </a:rPr>
                        <a:t>Fat'hul</a:t>
                      </a: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Bari)</a:t>
                      </a:r>
                      <a:endParaRPr lang="en-CA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EDU 402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Educational</a:t>
                      </a:r>
                    </a:p>
                    <a:p>
                      <a:pPr algn="ctr"/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Administration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1330898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PSY 105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Social Psychology	</a:t>
                      </a:r>
                      <a:endParaRPr lang="en-CA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ARB 502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Arabic Communication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Skills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8442960" y="258097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		</a:t>
            </a:r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432797"/>
              </p:ext>
            </p:extLst>
          </p:nvPr>
        </p:nvGraphicFramePr>
        <p:xfrm>
          <a:off x="0" y="0"/>
          <a:ext cx="7924801" cy="6857999"/>
        </p:xfrm>
        <a:graphic>
          <a:graphicData uri="http://schemas.openxmlformats.org/drawingml/2006/table">
            <a:tbl>
              <a:tblPr firstRow="1" bandRow="1">
                <a:tableStyleId>{E8034E78-7F5D-4C2E-B375-FC64B27BC917}</a:tableStyleId>
              </a:tblPr>
              <a:tblGrid>
                <a:gridCol w="1246924"/>
                <a:gridCol w="2715476"/>
                <a:gridCol w="1111893"/>
                <a:gridCol w="2850508"/>
              </a:tblGrid>
              <a:tr h="906852">
                <a:tc gridSpan="4"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bg1"/>
                          </a:solidFill>
                        </a:rPr>
                        <a:t>Year</a:t>
                      </a:r>
                      <a:r>
                        <a:rPr lang="en-US" sz="2800" b="1" baseline="0" dirty="0" smtClean="0">
                          <a:solidFill>
                            <a:schemeClr val="bg1"/>
                          </a:solidFill>
                        </a:rPr>
                        <a:t> 2</a:t>
                      </a:r>
                      <a:endParaRPr lang="en-US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93475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SEMESTER III</a:t>
                      </a:r>
                      <a:endParaRPr lang="en-US" sz="20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C00000"/>
                          </a:solidFill>
                        </a:rPr>
                        <a:t>SEMESTER IV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40132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CODE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CODE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DESCRIPTION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54302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AQD 503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Aqeedah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III</a:t>
                      </a:r>
                      <a:endParaRPr lang="en-CA" sz="20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THS 501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MA Thesis</a:t>
                      </a:r>
                      <a:endParaRPr lang="en-US"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56165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FQH 503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 defTabSz="914400" rtl="0" eaLnBrk="1" latinLnBrk="0" hangingPunct="1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International Relations</a:t>
                      </a:r>
                      <a:endParaRPr lang="en-CA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80016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FQH 504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Qada</a:t>
                      </a: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Wa</a:t>
                      </a: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Siyaa'sa</a:t>
                      </a:r>
                      <a:r>
                        <a:rPr lang="en-IN" sz="20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20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Shar'eeyah</a:t>
                      </a:r>
                      <a:endParaRPr lang="en-CA" sz="20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57609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ARB 503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Arabic Literature</a:t>
                      </a:r>
                      <a:endParaRPr lang="en-CA" sz="2000" b="0" kern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58678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HAD 502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algn="ctr">
                        <a:lnSpc>
                          <a:spcPts val="120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Defence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 of the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</a:rPr>
                        <a:t>Sunnah</a:t>
                      </a:r>
                      <a:endParaRPr lang="en-CA" sz="2000" b="0" kern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</a:tr>
              <a:tr h="154981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EDU 106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Differentiated</a:t>
                      </a: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        Instruction	</a:t>
                      </a:r>
                      <a:endParaRPr lang="en-CA" sz="18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4099560" y="387757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		</a:t>
            </a:r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		</a:t>
            </a:r>
          </a:p>
          <a:p>
            <a:r>
              <a:rPr lang="en-US" dirty="0" smtClean="0"/>
              <a:t>	</a:t>
            </a:r>
          </a:p>
          <a:p>
            <a:r>
              <a:rPr lang="en-US" dirty="0" smtClean="0"/>
              <a:t>		</a:t>
            </a:r>
          </a:p>
        </p:txBody>
      </p:sp>
      <p:sp>
        <p:nvSpPr>
          <p:cNvPr id="7" name="Rectangle 6"/>
          <p:cNvSpPr/>
          <p:nvPr/>
        </p:nvSpPr>
        <p:spPr>
          <a:xfrm>
            <a:off x="9815512" y="370153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01859" y="3312148"/>
            <a:ext cx="773723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b="1" dirty="0" smtClean="0">
                <a:solidFill>
                  <a:schemeClr val="accent6">
                    <a:lumMod val="50000"/>
                  </a:schemeClr>
                </a:solidFill>
                <a:latin typeface="Cambo" pitchFamily="50" charset="0"/>
              </a:rPr>
              <a:t>Streams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IOU MAIS Advanced Diploma (</a:t>
            </a:r>
            <a:r>
              <a:rPr lang="en-US" sz="2200" b="1" dirty="0" smtClean="0"/>
              <a:t>Subjects attended &amp; tested 	without prerequisites for MAIS</a:t>
            </a:r>
            <a:r>
              <a:rPr lang="en-US" sz="2400" b="1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MAIS Audit (</a:t>
            </a:r>
            <a:r>
              <a:rPr lang="en-US" sz="2200" b="1" dirty="0" smtClean="0"/>
              <a:t>Courses attended without testing</a:t>
            </a:r>
            <a:r>
              <a:rPr lang="en-US" sz="2400" b="1" dirty="0" smtClean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/>
              <a:t>Higher Diploma </a:t>
            </a:r>
            <a:r>
              <a:rPr lang="en-US" sz="2200" b="1" dirty="0" smtClean="0"/>
              <a:t>(Bridge to MA: 3 Semesters  of 6 subjects each 	for those with Bachelor degrees in other than Islamic 	Studies)</a:t>
            </a:r>
            <a:endParaRPr lang="en-US" sz="2200" b="1" u="sng" dirty="0" smtClean="0"/>
          </a:p>
          <a:p>
            <a:pPr algn="ctr"/>
            <a:endParaRPr lang="en" b="1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736" y="310091"/>
            <a:ext cx="896701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Cambo" pitchFamily="50" charset="0"/>
              </a:rPr>
              <a:t>MAIS Fee Scale</a:t>
            </a:r>
          </a:p>
          <a:p>
            <a:pPr algn="ctr"/>
            <a:r>
              <a:rPr lang="en-US" sz="3200" b="1" dirty="0" smtClean="0"/>
              <a:t>Tuition Free</a:t>
            </a:r>
          </a:p>
          <a:p>
            <a:pPr algn="ctr"/>
            <a:r>
              <a:rPr lang="en-US" sz="2400" dirty="0" smtClean="0"/>
              <a:t>Semester registration fee on a sliding scale*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960321"/>
            <a:ext cx="9143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/>
              <a:t>*(based on the standard of living in the student’s</a:t>
            </a:r>
          </a:p>
          <a:p>
            <a:pPr algn="ctr"/>
            <a:r>
              <a:rPr lang="en-US" sz="2000" b="1" dirty="0" smtClean="0"/>
              <a:t>country of residence.)</a:t>
            </a:r>
          </a:p>
        </p:txBody>
      </p:sp>
      <p:sp>
        <p:nvSpPr>
          <p:cNvPr id="6" name="Rectangle 5"/>
          <p:cNvSpPr/>
          <p:nvPr/>
        </p:nvSpPr>
        <p:spPr>
          <a:xfrm>
            <a:off x="678628" y="2030211"/>
            <a:ext cx="78157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From US $160 to US $360 per semester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www.iou.edu.gm</a:t>
            </a:r>
            <a:endParaRPr lang="en-US" sz="1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168098" y="1566511"/>
            <a:ext cx="493917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rgbClr val="0070C0"/>
                </a:solidFill>
                <a:latin typeface="Cambo" pitchFamily="50" charset="0"/>
              </a:rPr>
              <a:t>GLOBAL</a:t>
            </a:r>
          </a:p>
          <a:p>
            <a:pPr algn="ctr"/>
            <a:r>
              <a:rPr lang="en-GB" sz="4400" b="1" dirty="0" smtClean="0">
                <a:solidFill>
                  <a:srgbClr val="0070C0"/>
                </a:solidFill>
                <a:latin typeface="Cambo" pitchFamily="50" charset="0"/>
              </a:rPr>
              <a:t>ACCREDITATION</a:t>
            </a:r>
            <a:endParaRPr lang="en-GB" sz="4400" b="1" dirty="0">
              <a:solidFill>
                <a:srgbClr val="0070C0"/>
              </a:solidFill>
              <a:latin typeface="Cambo" pitchFamily="50" charset="0"/>
            </a:endParaRPr>
          </a:p>
        </p:txBody>
      </p:sp>
      <p:pic>
        <p:nvPicPr>
          <p:cNvPr id="4" name="Picture 3" descr="Coat_of_arms_of_Somal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0156" y="0"/>
            <a:ext cx="1830311" cy="1717086"/>
          </a:xfrm>
          <a:prstGeom prst="rect">
            <a:avLst/>
          </a:prstGeom>
        </p:spPr>
      </p:pic>
      <p:pic>
        <p:nvPicPr>
          <p:cNvPr id="8" name="Picture 7" descr="gambia_coat_of_ar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189" y="1247782"/>
            <a:ext cx="1604839" cy="1585603"/>
          </a:xfrm>
          <a:prstGeom prst="rect">
            <a:avLst/>
          </a:prstGeom>
        </p:spPr>
      </p:pic>
      <p:sp>
        <p:nvSpPr>
          <p:cNvPr id="11" name="Notched Right Arrow 10"/>
          <p:cNvSpPr/>
          <p:nvPr/>
        </p:nvSpPr>
        <p:spPr>
          <a:xfrm>
            <a:off x="2138289" y="1336431"/>
            <a:ext cx="978408" cy="484632"/>
          </a:xfrm>
          <a:prstGeom prst="notchedRightArrow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en-GB" b="1" dirty="0" err="1" smtClean="0">
              <a:solidFill>
                <a:srgbClr val="0033FF"/>
              </a:solidFill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99138" y="1420837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en-GB" b="1" dirty="0" err="1" smtClean="0">
              <a:solidFill>
                <a:srgbClr val="0033FF"/>
              </a:solidFill>
              <a:ea typeface="Open Sans Semibold" pitchFamily="34" charset="0"/>
              <a:cs typeface="Open Sans Semibold" pitchFamily="34" charset="0"/>
            </a:endParaRPr>
          </a:p>
        </p:txBody>
      </p:sp>
      <p:sp>
        <p:nvSpPr>
          <p:cNvPr id="14" name="Heart 13"/>
          <p:cNvSpPr/>
          <p:nvPr/>
        </p:nvSpPr>
        <p:spPr>
          <a:xfrm>
            <a:off x="7104185" y="1617785"/>
            <a:ext cx="914400" cy="914400"/>
          </a:xfrm>
          <a:prstGeom prst="heart">
            <a:avLst/>
          </a:prstGeom>
        </p:spPr>
        <p:txBody>
          <a:bodyPr wrap="square" rtlCol="0" anchor="ctr">
            <a:spAutoFit/>
          </a:bodyPr>
          <a:lstStyle/>
          <a:p>
            <a:pPr algn="ctr"/>
            <a:endParaRPr lang="en-GB" b="1" dirty="0" err="1" smtClean="0">
              <a:solidFill>
                <a:srgbClr val="0033FF"/>
              </a:solidFill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12" name="Picture 11" descr="big logo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8946" y="1336431"/>
            <a:ext cx="1843567" cy="948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4">
                    <a:lumMod val="50000"/>
                  </a:schemeClr>
                </a:solidFill>
              </a:rPr>
              <a:t>www.iou.edu.gm</a:t>
            </a:r>
            <a:endParaRPr lang="en-US" sz="1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8728" y="628778"/>
            <a:ext cx="5181600" cy="338554"/>
          </a:xfrm>
          <a:prstGeom prst="rect">
            <a:avLst/>
          </a:prstGeom>
          <a:noFill/>
        </p:spPr>
        <p:txBody>
          <a:bodyPr wrap="square" anchor="ctr" anchorCtr="1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solidFill>
                  <a:srgbClr val="0033FF"/>
                </a:solidFill>
                <a:latin typeface="+mn-lt"/>
              </a:rPr>
              <a:t>Directorate of Higher Education, Somali Federal Republic</a:t>
            </a:r>
            <a:endParaRPr lang="en-US" sz="1600" b="1" dirty="0">
              <a:solidFill>
                <a:srgbClr val="0033FF"/>
              </a:solidFill>
              <a:latin typeface="+mn-lt"/>
              <a:cs typeface="+mn-cs"/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507628" y="1001313"/>
            <a:ext cx="5080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1">
            <a:spAutoFit/>
          </a:bodyPr>
          <a:lstStyle/>
          <a:p>
            <a:pPr algn="just"/>
            <a:r>
              <a:rPr lang="en-US" sz="1400" dirty="0" smtClean="0">
                <a:latin typeface="Calibri" pitchFamily="34" charset="0"/>
              </a:rPr>
              <a:t>The Somali Federal Republic, Ministry of Public and Human Services through the Directorate of Education, Culture and Higher Education granted a university license and accreditation to the Islamic Online University in July 2013.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23" name="Picture 22" descr="Coat_of_arms_of_Somal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857" y="716889"/>
            <a:ext cx="1523004" cy="116229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534753" y="2926102"/>
            <a:ext cx="4175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0033FF"/>
                </a:solidFill>
              </a:rPr>
              <a:t>Ministry of Higher Education, The Gambia</a:t>
            </a:r>
            <a:endParaRPr lang="en-US" b="1" dirty="0">
              <a:solidFill>
                <a:srgbClr val="0033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557612" y="3271403"/>
            <a:ext cx="41529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>
                <a:latin typeface="Calibri" pitchFamily="34" charset="0"/>
              </a:rPr>
              <a:t>The Ministry of Higher Education granted a provisional university license of operation to the Islamic Online University in May 2014.</a:t>
            </a:r>
            <a:endParaRPr lang="en-US" sz="1400" dirty="0">
              <a:latin typeface="Calibri" pitchFamily="34" charset="0"/>
            </a:endParaRPr>
          </a:p>
        </p:txBody>
      </p:sp>
      <p:pic>
        <p:nvPicPr>
          <p:cNvPr id="26" name="Picture 25" descr="big logo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835" y="5173680"/>
            <a:ext cx="1843567" cy="948527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553107" y="4960430"/>
            <a:ext cx="4838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33FF"/>
                </a:solidFill>
                <a:ea typeface="Open Sans Semibold" pitchFamily="34" charset="0"/>
                <a:cs typeface="Open Sans Semibold" pitchFamily="34" charset="0"/>
              </a:rPr>
              <a:t>Universitas</a:t>
            </a:r>
            <a:r>
              <a:rPr lang="en-US" b="1" dirty="0" smtClean="0">
                <a:solidFill>
                  <a:srgbClr val="0033FF"/>
                </a:solidFill>
                <a:ea typeface="Open Sans Semibold" pitchFamily="34" charset="0"/>
                <a:cs typeface="Open Sans Semibold" pitchFamily="34" charset="0"/>
              </a:rPr>
              <a:t> </a:t>
            </a:r>
            <a:r>
              <a:rPr lang="en-US" b="1" dirty="0" err="1" smtClean="0">
                <a:solidFill>
                  <a:srgbClr val="0033FF"/>
                </a:solidFill>
                <a:ea typeface="Open Sans Semibold" pitchFamily="34" charset="0"/>
                <a:cs typeface="Open Sans Semibold" pitchFamily="34" charset="0"/>
              </a:rPr>
              <a:t>Muhammadiyah</a:t>
            </a:r>
            <a:r>
              <a:rPr lang="en-US" b="1" dirty="0" smtClean="0">
                <a:solidFill>
                  <a:srgbClr val="0033FF"/>
                </a:solidFill>
                <a:ea typeface="Open Sans Semibold" pitchFamily="34" charset="0"/>
                <a:cs typeface="Open Sans Semibold" pitchFamily="34" charset="0"/>
              </a:rPr>
              <a:t> </a:t>
            </a:r>
            <a:r>
              <a:rPr lang="en-US" b="1" dirty="0" err="1" smtClean="0">
                <a:solidFill>
                  <a:srgbClr val="0033FF"/>
                </a:solidFill>
                <a:ea typeface="Open Sans Semibold" pitchFamily="34" charset="0"/>
                <a:cs typeface="Open Sans Semibold" pitchFamily="34" charset="0"/>
              </a:rPr>
              <a:t>Sukabumi</a:t>
            </a:r>
            <a:r>
              <a:rPr lang="en-US" b="1" dirty="0" smtClean="0">
                <a:solidFill>
                  <a:srgbClr val="0033FF"/>
                </a:solidFill>
                <a:ea typeface="Open Sans Semibold" pitchFamily="34" charset="0"/>
                <a:cs typeface="Open Sans Semibold" pitchFamily="34" charset="0"/>
              </a:rPr>
              <a:t> (UMMI)</a:t>
            </a:r>
            <a:endParaRPr lang="en-GB" dirty="0"/>
          </a:p>
        </p:txBody>
      </p:sp>
      <p:sp>
        <p:nvSpPr>
          <p:cNvPr id="28" name="Rectangle 27"/>
          <p:cNvSpPr/>
          <p:nvPr/>
        </p:nvSpPr>
        <p:spPr>
          <a:xfrm>
            <a:off x="2524023" y="5344814"/>
            <a:ext cx="4732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Segoe UI Semilight" pitchFamily="34" charset="0"/>
              </a:rPr>
              <a:t>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 Semibold" pitchFamily="34" charset="0"/>
                <a:cs typeface="Open Sans Semibold" pitchFamily="34" charset="0"/>
              </a:rPr>
              <a:t>BAIS Consortium with IOU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 Semibold" pitchFamily="34" charset="0"/>
                <a:cs typeface="Open Sans Semibold" pitchFamily="34" charset="0"/>
              </a:rPr>
              <a:t> Memorandum of Agreement signed 4th May, 2011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 Semibold" pitchFamily="34" charset="0"/>
                <a:cs typeface="Open Sans Semibold" pitchFamily="34" charset="0"/>
              </a:rPr>
              <a:t> UMMI - the second largest fully accredited </a:t>
            </a:r>
          </a:p>
          <a:p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Open Sans Semibold" pitchFamily="34" charset="0"/>
                <a:cs typeface="Open Sans Semibold" pitchFamily="34" charset="0"/>
              </a:rPr>
              <a:t>  University system in Indonesia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ea typeface="Open Sans Semibold" pitchFamily="34" charset="0"/>
              <a:cs typeface="Open Sans Semibold" pitchFamily="34" charset="0"/>
            </a:endParaRPr>
          </a:p>
        </p:txBody>
      </p:sp>
      <p:pic>
        <p:nvPicPr>
          <p:cNvPr id="29" name="Picture 28" descr="Coat_of_arms_of_The_Gambia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1315" y="2825234"/>
            <a:ext cx="1302453" cy="1265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4" grpId="0"/>
      <p:bldP spid="25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63373" y="1933109"/>
            <a:ext cx="46986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FF"/>
                </a:solidFill>
              </a:rPr>
              <a:t>Islamic Online University</a:t>
            </a:r>
          </a:p>
          <a:p>
            <a:pPr algn="ctr"/>
            <a:r>
              <a:rPr lang="en-US" sz="2800" b="1" dirty="0" smtClean="0">
                <a:solidFill>
                  <a:srgbClr val="0033FF"/>
                </a:solidFill>
              </a:rPr>
              <a:t> P.O. Box 2340</a:t>
            </a:r>
            <a:r>
              <a:rPr lang="en-US" sz="2000" b="1" dirty="0" smtClean="0">
                <a:solidFill>
                  <a:srgbClr val="0033FF"/>
                </a:solidFill>
              </a:rPr>
              <a:t>,</a:t>
            </a:r>
            <a:br>
              <a:rPr lang="en-US" sz="2000" b="1" dirty="0" smtClean="0">
                <a:solidFill>
                  <a:srgbClr val="0033FF"/>
                </a:solidFill>
              </a:rPr>
            </a:br>
            <a:r>
              <a:rPr lang="en-US" sz="2000" b="1" dirty="0" err="1" smtClean="0">
                <a:solidFill>
                  <a:srgbClr val="0033FF"/>
                </a:solidFill>
              </a:rPr>
              <a:t>Tallinding</a:t>
            </a:r>
            <a:r>
              <a:rPr lang="en-US" sz="2000" b="1" dirty="0" smtClean="0">
                <a:solidFill>
                  <a:srgbClr val="0033FF"/>
                </a:solidFill>
              </a:rPr>
              <a:t>, K.S.M.D </a:t>
            </a:r>
          </a:p>
          <a:p>
            <a:pPr algn="ctr"/>
            <a:r>
              <a:rPr lang="en-US" sz="2400" b="1" dirty="0" smtClean="0">
                <a:solidFill>
                  <a:srgbClr val="0033FF"/>
                </a:solidFill>
              </a:rPr>
              <a:t>The Gambia</a:t>
            </a:r>
            <a:r>
              <a:rPr lang="en-US" sz="2000" b="1" dirty="0" smtClean="0">
                <a:solidFill>
                  <a:srgbClr val="0033FF"/>
                </a:solidFill>
              </a:rPr>
              <a:t>.</a:t>
            </a:r>
            <a:br>
              <a:rPr lang="en-US" sz="2000" b="1" dirty="0" smtClean="0">
                <a:solidFill>
                  <a:srgbClr val="0033FF"/>
                </a:solidFill>
              </a:rPr>
            </a:br>
            <a:r>
              <a:rPr lang="en-US" sz="2000" b="1" dirty="0" smtClean="0">
                <a:solidFill>
                  <a:srgbClr val="0033FF"/>
                </a:solidFill>
              </a:rPr>
              <a:t>Phone: +2204379687</a:t>
            </a:r>
          </a:p>
          <a:p>
            <a:pPr algn="ctr"/>
            <a:r>
              <a:rPr lang="en-US" sz="2000" b="1" dirty="0" smtClean="0">
                <a:solidFill>
                  <a:srgbClr val="0033FF"/>
                </a:solidFill>
              </a:rPr>
              <a:t>or +2209666612</a:t>
            </a:r>
            <a:endParaRPr lang="en-US" sz="2000" b="1" dirty="0">
              <a:solidFill>
                <a:srgbClr val="0033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65170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Admissions &amp; General Enquiry:</a:t>
            </a:r>
          </a:p>
          <a:p>
            <a:pPr algn="ctr"/>
            <a:r>
              <a:rPr lang="en-CA" sz="2400" b="1" dirty="0" smtClean="0">
                <a:solidFill>
                  <a:srgbClr val="0033FF"/>
                </a:solidFill>
              </a:rPr>
              <a:t>info@iou.edu.gm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4">
                    <a:lumMod val="50000"/>
                  </a:schemeClr>
                </a:solidFill>
              </a:rPr>
              <a:t>www.iou.edu.gm</a:t>
            </a:r>
            <a:endParaRPr lang="en-US" sz="1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59622" y="914400"/>
            <a:ext cx="401584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smtClean="0">
                <a:latin typeface="Cambo" pitchFamily="50" charset="0"/>
              </a:rPr>
              <a:t>CONTACT</a:t>
            </a:r>
            <a:r>
              <a:rPr lang="en-US" sz="5400" b="1" dirty="0" smtClean="0">
                <a:latin typeface="Cambo" pitchFamily="50" charset="0"/>
              </a:rPr>
              <a:t> </a:t>
            </a:r>
            <a:endParaRPr lang="en-US" sz="5400" b="1" dirty="0">
              <a:latin typeface="Cambo" pitchFamily="5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accent4">
                    <a:lumMod val="50000"/>
                  </a:schemeClr>
                </a:solidFill>
              </a:rPr>
              <a:t>www.iou.edu.gm</a:t>
            </a:r>
            <a:endParaRPr lang="en-US" sz="15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1225781">
            <a:off x="3542945" y="2400258"/>
            <a:ext cx="294824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smtClean="0">
                <a:solidFill>
                  <a:schemeClr val="bg1"/>
                </a:solidFill>
                <a:latin typeface="+mj-lt"/>
              </a:rPr>
              <a:t>Q&amp;  A</a:t>
            </a:r>
            <a:endParaRPr lang="en-US" sz="8800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40312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33FF"/>
                </a:solidFill>
              </a:rPr>
              <a:t>www.iou.edu.gm</a:t>
            </a:r>
            <a:endParaRPr lang="en-US" sz="1500" b="1" dirty="0">
              <a:solidFill>
                <a:srgbClr val="0033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93740" y="0"/>
            <a:ext cx="564041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atin typeface="Cambo" pitchFamily="50" charset="0"/>
              </a:rPr>
              <a:t>About</a:t>
            </a:r>
          </a:p>
          <a:p>
            <a:pPr algn="ctr"/>
            <a:r>
              <a:rPr lang="en-US" sz="3600" b="1" dirty="0" smtClean="0">
                <a:solidFill>
                  <a:srgbClr val="0033FF"/>
                </a:solidFill>
                <a:latin typeface="Cambo" pitchFamily="50" charset="0"/>
              </a:rPr>
              <a:t>Islamic Online University</a:t>
            </a:r>
            <a:endParaRPr lang="en-US" sz="3600" b="1" dirty="0">
              <a:solidFill>
                <a:srgbClr val="0033FF"/>
              </a:solidFill>
              <a:latin typeface="Cambo" pitchFamily="50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8288" y="7277652"/>
            <a:ext cx="868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March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831120" y="675263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3200" b="1" dirty="0" smtClean="0">
                <a:latin typeface="Cambo" pitchFamily="50" charset="0"/>
              </a:rPr>
              <a:t> </a:t>
            </a:r>
            <a:r>
              <a:rPr lang="en-US" sz="3000" b="1" dirty="0" smtClean="0">
                <a:latin typeface="Cambo" pitchFamily="50" charset="0"/>
              </a:rPr>
              <a:t>2007</a:t>
            </a:r>
            <a:endParaRPr lang="en-US" sz="3000" b="1" dirty="0" smtClean="0"/>
          </a:p>
          <a:p>
            <a:r>
              <a:rPr lang="en-US" sz="2400" b="1" dirty="0" smtClean="0">
                <a:solidFill>
                  <a:srgbClr val="0033FF"/>
                </a:solidFill>
              </a:rPr>
              <a:t>       IOU Launched in Qatar</a:t>
            </a:r>
          </a:p>
          <a:p>
            <a:r>
              <a:rPr lang="en-US" sz="2400" b="1" dirty="0" smtClean="0">
                <a:solidFill>
                  <a:srgbClr val="0033FF"/>
                </a:solidFill>
              </a:rPr>
              <a:t>       22 free diploma short courses</a:t>
            </a:r>
          </a:p>
          <a:p>
            <a:r>
              <a:rPr lang="en-US" sz="2400" b="1" dirty="0" smtClean="0">
                <a:solidFill>
                  <a:srgbClr val="0033FF"/>
                </a:solidFill>
              </a:rPr>
              <a:t>       1,500 students registered</a:t>
            </a:r>
            <a:endParaRPr lang="en-US" sz="2400" b="1" dirty="0">
              <a:solidFill>
                <a:srgbClr val="0033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27939" y="2571380"/>
            <a:ext cx="541606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dirty="0" smtClean="0"/>
          </a:p>
          <a:p>
            <a:pPr algn="just">
              <a:buFont typeface="Arial" pitchFamily="34" charset="0"/>
              <a:buChar char="•"/>
            </a:pPr>
            <a:r>
              <a:rPr lang="en-US" sz="3000" b="1" dirty="0" smtClean="0">
                <a:latin typeface="Cambo" pitchFamily="50" charset="0"/>
              </a:rPr>
              <a:t> 2010 March</a:t>
            </a:r>
            <a:endParaRPr lang="en-US" sz="3000" b="1" dirty="0" smtClean="0"/>
          </a:p>
          <a:p>
            <a:r>
              <a:rPr lang="en-US" sz="2200" b="1" dirty="0" smtClean="0">
                <a:solidFill>
                  <a:srgbClr val="0033FF"/>
                </a:solidFill>
              </a:rPr>
              <a:t>       </a:t>
            </a:r>
            <a:r>
              <a:rPr lang="en-US" sz="2400" b="1" dirty="0" smtClean="0">
                <a:solidFill>
                  <a:srgbClr val="0033FF"/>
                </a:solidFill>
              </a:rPr>
              <a:t>First </a:t>
            </a:r>
            <a:r>
              <a:rPr lang="en-US" sz="2400" b="1" dirty="0" smtClean="0">
                <a:solidFill>
                  <a:srgbClr val="FF0000"/>
                </a:solidFill>
              </a:rPr>
              <a:t>Tuition-free </a:t>
            </a:r>
            <a:r>
              <a:rPr lang="en-US" sz="2400" b="1" dirty="0" smtClean="0">
                <a:solidFill>
                  <a:srgbClr val="0033FF"/>
                </a:solidFill>
              </a:rPr>
              <a:t>BA in Islamic Studies </a:t>
            </a:r>
          </a:p>
          <a:p>
            <a:r>
              <a:rPr lang="en-US" sz="2200" b="1" dirty="0" smtClean="0">
                <a:solidFill>
                  <a:srgbClr val="0033FF"/>
                </a:solidFill>
              </a:rPr>
              <a:t>       </a:t>
            </a:r>
            <a:r>
              <a:rPr lang="en-US" sz="2400" b="1" dirty="0" smtClean="0">
                <a:solidFill>
                  <a:srgbClr val="0033FF"/>
                </a:solidFill>
              </a:rPr>
              <a:t>30,000 students from </a:t>
            </a:r>
          </a:p>
          <a:p>
            <a:r>
              <a:rPr lang="en-US" sz="2400" b="1" dirty="0" smtClean="0">
                <a:solidFill>
                  <a:srgbClr val="0033FF"/>
                </a:solidFill>
              </a:rPr>
              <a:t>       177 countries</a:t>
            </a:r>
          </a:p>
          <a:p>
            <a:endParaRPr lang="en-US" sz="2200" b="1" dirty="0" smtClean="0">
              <a:solidFill>
                <a:srgbClr val="0033FF"/>
              </a:solidFill>
            </a:endParaRPr>
          </a:p>
          <a:p>
            <a:endParaRPr lang="en-US" sz="2200" b="1" dirty="0" smtClean="0">
              <a:solidFill>
                <a:srgbClr val="0033FF"/>
              </a:solidFill>
            </a:endParaRPr>
          </a:p>
          <a:p>
            <a:endParaRPr lang="en-US" sz="2200" b="1" dirty="0" smtClean="0">
              <a:solidFill>
                <a:srgbClr val="0033FF"/>
              </a:solidFill>
            </a:endParaRPr>
          </a:p>
          <a:p>
            <a:endParaRPr lang="en-US" sz="2200" b="1" dirty="0">
              <a:solidFill>
                <a:srgbClr val="0033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3841" y="4058096"/>
            <a:ext cx="545855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3000" dirty="0" smtClean="0"/>
          </a:p>
          <a:p>
            <a:pPr lvl="0" algn="just">
              <a:buFont typeface="Arial" pitchFamily="34" charset="0"/>
              <a:buChar char="•"/>
            </a:pPr>
            <a:r>
              <a:rPr lang="en-US" sz="3000" b="1" dirty="0" smtClean="0">
                <a:latin typeface="Cambo" pitchFamily="50" charset="0"/>
              </a:rPr>
              <a:t> 2014 March</a:t>
            </a:r>
            <a:endParaRPr lang="en-US" sz="3000" b="1" dirty="0" smtClean="0"/>
          </a:p>
          <a:p>
            <a:r>
              <a:rPr lang="en-US" sz="2200" b="1" dirty="0" smtClean="0">
                <a:solidFill>
                  <a:srgbClr val="0033FF"/>
                </a:solidFill>
              </a:rPr>
              <a:t>      </a:t>
            </a:r>
            <a:r>
              <a:rPr lang="en-US" sz="2400" b="1" dirty="0" smtClean="0">
                <a:solidFill>
                  <a:srgbClr val="0033FF"/>
                </a:solidFill>
              </a:rPr>
              <a:t>5 new departments opened</a:t>
            </a:r>
          </a:p>
          <a:p>
            <a:pPr lvl="0" algn="just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FF"/>
                </a:solidFill>
              </a:rPr>
              <a:t>      </a:t>
            </a:r>
            <a:r>
              <a:rPr lang="en-US" sz="3000" b="1" dirty="0">
                <a:latin typeface="Cambo" pitchFamily="50" charset="0"/>
              </a:rPr>
              <a:t>2016 May</a:t>
            </a:r>
            <a:endParaRPr lang="en-US" sz="3000" b="1" dirty="0"/>
          </a:p>
          <a:p>
            <a:r>
              <a:rPr lang="en-US" sz="2400" b="1" dirty="0">
                <a:solidFill>
                  <a:srgbClr val="FF0000"/>
                </a:solidFill>
              </a:rPr>
              <a:t>250,000+ students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From 229 countries</a:t>
            </a:r>
          </a:p>
          <a:p>
            <a:endParaRPr lang="en-US" sz="2200" b="1" dirty="0">
              <a:solidFill>
                <a:srgbClr val="00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01" y="1101184"/>
            <a:ext cx="739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>
                <a:solidFill>
                  <a:srgbClr val="C00000"/>
                </a:solidFill>
                <a:latin typeface="Cambo" pitchFamily="50" charset="0"/>
              </a:rPr>
              <a:t>Dr. Bilal Philips </a:t>
            </a:r>
            <a:endParaRPr lang="en-CA" sz="3200" b="1" dirty="0" smtClean="0">
              <a:solidFill>
                <a:srgbClr val="C00000"/>
              </a:solidFill>
              <a:latin typeface="Cambo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chemeClr val="bg1"/>
                </a:solidFill>
              </a:rPr>
              <a:t>www.iou.edu.gm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82637" y="29228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5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o" pitchFamily="50" charset="0"/>
              </a:rPr>
              <a:t>Founder</a:t>
            </a:r>
            <a:endParaRPr lang="en-US" sz="5400" b="1" dirty="0">
              <a:solidFill>
                <a:schemeClr val="tx1">
                  <a:lumMod val="95000"/>
                  <a:lumOff val="5000"/>
                </a:schemeClr>
              </a:solidFill>
              <a:latin typeface="Cambo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41934" y="1739370"/>
            <a:ext cx="5060465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100" dirty="0" smtClean="0"/>
              <a:t>  </a:t>
            </a:r>
            <a:r>
              <a:rPr lang="en-US" sz="2100" b="1" dirty="0" smtClean="0"/>
              <a:t>Jamaican – Canadian Islamic Scholar</a:t>
            </a:r>
          </a:p>
          <a:p>
            <a:pPr>
              <a:buFont typeface="Arial" pitchFamily="34" charset="0"/>
              <a:buChar char="•"/>
            </a:pPr>
            <a:r>
              <a:rPr lang="en-US" sz="2100" b="1" dirty="0" smtClean="0"/>
              <a:t>  Converted to Islam in early 70’s</a:t>
            </a:r>
          </a:p>
          <a:p>
            <a:pPr>
              <a:buFont typeface="Arial" pitchFamily="34" charset="0"/>
              <a:buChar char="•"/>
            </a:pPr>
            <a:r>
              <a:rPr lang="en-US" sz="2100" b="1" dirty="0" smtClean="0"/>
              <a:t>  BA </a:t>
            </a:r>
            <a:r>
              <a:rPr lang="en-US" sz="2100" b="1" dirty="0" err="1" smtClean="0"/>
              <a:t>Madeenah</a:t>
            </a:r>
            <a:r>
              <a:rPr lang="en-US" sz="2100" b="1" dirty="0" smtClean="0"/>
              <a:t>, MA Riyadh, PhD UK</a:t>
            </a:r>
          </a:p>
          <a:p>
            <a:pPr>
              <a:buFont typeface="Arial" pitchFamily="34" charset="0"/>
              <a:buChar char="•"/>
            </a:pPr>
            <a:r>
              <a:rPr lang="en-US" sz="2100" b="1" dirty="0" smtClean="0"/>
              <a:t>  Taught Arabic and Islamic Studies in </a:t>
            </a:r>
          </a:p>
          <a:p>
            <a:r>
              <a:rPr lang="en-US" sz="2100" b="1" dirty="0" smtClean="0"/>
              <a:t>High Schools and Universities for 20 years</a:t>
            </a:r>
          </a:p>
          <a:p>
            <a:pPr>
              <a:buFont typeface="Arial" pitchFamily="34" charset="0"/>
              <a:buChar char="•"/>
            </a:pPr>
            <a:r>
              <a:rPr lang="en-US" sz="2100" b="1" dirty="0" smtClean="0"/>
              <a:t>   Set up Islamic Studies departments</a:t>
            </a:r>
          </a:p>
          <a:p>
            <a:pPr>
              <a:buFont typeface="Arial" pitchFamily="34" charset="0"/>
              <a:buChar char="•"/>
            </a:pPr>
            <a:r>
              <a:rPr lang="en-US" sz="2100" b="1" dirty="0" smtClean="0"/>
              <a:t>  Founded universities</a:t>
            </a:r>
          </a:p>
          <a:p>
            <a:pPr>
              <a:buFont typeface="Arial" pitchFamily="34" charset="0"/>
              <a:buChar char="•"/>
            </a:pPr>
            <a:r>
              <a:rPr lang="en-US" sz="2100" b="1" dirty="0" smtClean="0"/>
              <a:t>  Authored over 50 published books</a:t>
            </a:r>
          </a:p>
          <a:p>
            <a:pPr>
              <a:buFont typeface="Arial" pitchFamily="34" charset="0"/>
              <a:buChar char="•"/>
            </a:pPr>
            <a:r>
              <a:rPr lang="en-US" sz="2100" b="1" dirty="0" smtClean="0"/>
              <a:t>  One of the 500 most influential Muslims</a:t>
            </a:r>
          </a:p>
          <a:p>
            <a:r>
              <a:rPr lang="en-US" sz="2100" b="1" dirty="0" smtClean="0"/>
              <a:t>in the world</a:t>
            </a:r>
          </a:p>
          <a:p>
            <a:endParaRPr lang="en-US" sz="21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33FF"/>
                </a:solidFill>
              </a:rPr>
              <a:t>www.iou.edu.gm</a:t>
            </a:r>
            <a:endParaRPr lang="en-US" sz="1500" b="1" dirty="0">
              <a:solidFill>
                <a:srgbClr val="0033FF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178288" y="7277652"/>
            <a:ext cx="8686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/>
              <a:t>March</a:t>
            </a:r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65038662"/>
              </p:ext>
            </p:extLst>
          </p:nvPr>
        </p:nvGraphicFramePr>
        <p:xfrm>
          <a:off x="365755" y="196947"/>
          <a:ext cx="5838097" cy="6042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1752600" y="1630514"/>
            <a:ext cx="15240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5393" y="1555993"/>
            <a:ext cx="746673" cy="990600"/>
          </a:xfrm>
          <a:prstGeom prst="flowChartAlternateProcess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7729" y="2891003"/>
            <a:ext cx="762000" cy="1010933"/>
          </a:xfrm>
          <a:prstGeom prst="flowChartAlternateProcess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9660" y="4246346"/>
            <a:ext cx="858139" cy="1010933"/>
          </a:xfrm>
          <a:prstGeom prst="flowChartAlternateProcess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15874" y="4219238"/>
            <a:ext cx="766763" cy="1017252"/>
          </a:xfrm>
          <a:prstGeom prst="flowChartAlternateProcess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5" name="Rectangle 34"/>
          <p:cNvSpPr/>
          <p:nvPr/>
        </p:nvSpPr>
        <p:spPr>
          <a:xfrm>
            <a:off x="822956" y="863717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4400" b="1" dirty="0" smtClean="0">
              <a:latin typeface="Cambo" pitchFamily="50" charset="0"/>
            </a:endParaRPr>
          </a:p>
          <a:p>
            <a:endParaRPr lang="en-US" sz="4400" b="1" dirty="0" smtClean="0">
              <a:latin typeface="Cambo" pitchFamily="50" charset="0"/>
            </a:endParaRPr>
          </a:p>
          <a:p>
            <a:endParaRPr lang="en-US" sz="4400" b="1" dirty="0" smtClean="0">
              <a:latin typeface="Cambo" pitchFamily="50" charset="0"/>
            </a:endParaRPr>
          </a:p>
          <a:p>
            <a:endParaRPr lang="en-US" sz="4400" b="1" dirty="0" smtClean="0">
              <a:latin typeface="Cambo" pitchFamily="50" charset="0"/>
            </a:endParaRPr>
          </a:p>
          <a:p>
            <a:endParaRPr lang="en-US" sz="4400" b="1" dirty="0">
              <a:latin typeface="Cambo" pitchFamily="50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259036" y="1492376"/>
            <a:ext cx="154043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0033FF"/>
                </a:solidFill>
              </a:rPr>
              <a:t>Bilal</a:t>
            </a:r>
            <a:r>
              <a:rPr lang="en-US" b="1" dirty="0" smtClean="0">
                <a:solidFill>
                  <a:srgbClr val="0033FF"/>
                </a:solidFill>
              </a:rPr>
              <a:t> Philips,</a:t>
            </a:r>
          </a:p>
          <a:p>
            <a:r>
              <a:rPr lang="en-US" sz="1700" b="1" dirty="0" smtClean="0">
                <a:solidFill>
                  <a:srgbClr val="00001E"/>
                </a:solidFill>
              </a:rPr>
              <a:t>JAMAICA, W.I.</a:t>
            </a:r>
          </a:p>
          <a:p>
            <a:r>
              <a:rPr lang="en-US" sz="1700" b="1" dirty="0" smtClean="0">
                <a:solidFill>
                  <a:srgbClr val="00001E"/>
                </a:solidFill>
              </a:rPr>
              <a:t>PhD</a:t>
            </a:r>
          </a:p>
          <a:p>
            <a:r>
              <a:rPr lang="en-US" sz="1700" b="1" dirty="0" smtClean="0">
                <a:solidFill>
                  <a:srgbClr val="00001E"/>
                </a:solidFill>
              </a:rPr>
              <a:t>Theology</a:t>
            </a:r>
            <a:endParaRPr lang="en-US" sz="1700" b="1" dirty="0">
              <a:solidFill>
                <a:srgbClr val="00001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09192" y="1548674"/>
            <a:ext cx="2008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baseline="30000" dirty="0" smtClean="0">
                <a:solidFill>
                  <a:srgbClr val="0033FF"/>
                </a:solidFill>
              </a:rPr>
              <a:t>G Hussein</a:t>
            </a:r>
            <a:r>
              <a:rPr lang="en-CA" sz="2400" b="1" dirty="0" smtClean="0">
                <a:solidFill>
                  <a:srgbClr val="0033FF"/>
                </a:solidFill>
              </a:rPr>
              <a:t> </a:t>
            </a:r>
            <a:r>
              <a:rPr lang="en-CA" sz="2400" b="1" baseline="30000" dirty="0" err="1" smtClean="0">
                <a:solidFill>
                  <a:srgbClr val="0033FF"/>
                </a:solidFill>
              </a:rPr>
              <a:t>Rassool</a:t>
            </a:r>
            <a:endParaRPr lang="en-CA" sz="2400" b="1" baseline="30000" dirty="0" smtClean="0">
              <a:solidFill>
                <a:srgbClr val="0033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73104" y="2772564"/>
            <a:ext cx="4572000" cy="115416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 smtClean="0">
                <a:solidFill>
                  <a:srgbClr val="0033FF"/>
                </a:solidFill>
              </a:rPr>
              <a:t>Daud</a:t>
            </a:r>
            <a:r>
              <a:rPr lang="en-US" b="1" dirty="0" smtClean="0">
                <a:solidFill>
                  <a:srgbClr val="0033FF"/>
                </a:solidFill>
              </a:rPr>
              <a:t> Abdullah</a:t>
            </a:r>
          </a:p>
          <a:p>
            <a:r>
              <a:rPr lang="en-US" sz="1700" b="1" dirty="0" smtClean="0"/>
              <a:t>GRENADA, W.I.</a:t>
            </a:r>
          </a:p>
          <a:p>
            <a:r>
              <a:rPr lang="en-US" sz="1700" b="1" dirty="0" smtClean="0"/>
              <a:t>PhD</a:t>
            </a:r>
          </a:p>
          <a:p>
            <a:r>
              <a:rPr lang="en-US" sz="1700" b="1" dirty="0" err="1" smtClean="0"/>
              <a:t>Seerah</a:t>
            </a:r>
            <a:endParaRPr lang="en-US" sz="1700" b="1" dirty="0"/>
          </a:p>
        </p:txBody>
      </p:sp>
      <p:sp>
        <p:nvSpPr>
          <p:cNvPr id="39" name="Rectangle 38"/>
          <p:cNvSpPr/>
          <p:nvPr/>
        </p:nvSpPr>
        <p:spPr>
          <a:xfrm>
            <a:off x="4311746" y="2849711"/>
            <a:ext cx="4572000" cy="11592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2800" b="1" baseline="30000" dirty="0" err="1" smtClean="0">
                <a:solidFill>
                  <a:srgbClr val="0033FF"/>
                </a:solidFill>
              </a:rPr>
              <a:t>Uvais</a:t>
            </a:r>
            <a:r>
              <a:rPr lang="en-CA" sz="2800" b="1" baseline="30000" dirty="0" smtClean="0">
                <a:solidFill>
                  <a:srgbClr val="0033FF"/>
                </a:solidFill>
              </a:rPr>
              <a:t> Ahmed</a:t>
            </a:r>
          </a:p>
          <a:p>
            <a:r>
              <a:rPr lang="en-CA" sz="2400" b="1" baseline="30000" dirty="0" smtClean="0"/>
              <a:t>PAKISTAN</a:t>
            </a:r>
          </a:p>
          <a:p>
            <a:r>
              <a:rPr lang="en-CA" sz="2400" b="1" baseline="30000" dirty="0" smtClean="0"/>
              <a:t>PhD</a:t>
            </a:r>
          </a:p>
          <a:p>
            <a:r>
              <a:rPr lang="en-CA" sz="2400" b="1" baseline="30000" dirty="0" smtClean="0"/>
              <a:t>ICT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284794" y="1636482"/>
            <a:ext cx="1690394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2400" b="1" baseline="30000" dirty="0" smtClean="0">
                <a:solidFill>
                  <a:srgbClr val="0033FF"/>
                </a:solidFill>
              </a:rPr>
              <a:t>M </a:t>
            </a:r>
            <a:r>
              <a:rPr lang="en-CA" sz="2400" b="1" baseline="30000" dirty="0" err="1" smtClean="0">
                <a:solidFill>
                  <a:srgbClr val="0033FF"/>
                </a:solidFill>
              </a:rPr>
              <a:t>Monzur</a:t>
            </a:r>
            <a:r>
              <a:rPr lang="en-CA" sz="2400" b="1" baseline="30000" dirty="0" smtClean="0">
                <a:solidFill>
                  <a:srgbClr val="0033FF"/>
                </a:solidFill>
              </a:rPr>
              <a:t>-E-</a:t>
            </a:r>
            <a:r>
              <a:rPr lang="en-CA" sz="2400" b="1" baseline="30000" dirty="0" err="1" smtClean="0">
                <a:solidFill>
                  <a:srgbClr val="0033FF"/>
                </a:solidFill>
              </a:rPr>
              <a:t>Elahi</a:t>
            </a:r>
            <a:endParaRPr lang="en-CA" sz="2400" b="1" baseline="30000" dirty="0" smtClean="0">
              <a:solidFill>
                <a:srgbClr val="0033FF"/>
              </a:solidFill>
            </a:endParaRPr>
          </a:p>
          <a:p>
            <a:r>
              <a:rPr lang="en-CA" sz="2400" b="1" baseline="30000" dirty="0" smtClean="0"/>
              <a:t>BANGLADESH</a:t>
            </a:r>
          </a:p>
          <a:p>
            <a:r>
              <a:rPr lang="en-CA" sz="2400" b="1" baseline="30000" dirty="0" smtClean="0"/>
              <a:t>PhD</a:t>
            </a:r>
          </a:p>
          <a:p>
            <a:r>
              <a:rPr lang="en-CA" sz="2400" b="1" baseline="30000" dirty="0" smtClean="0"/>
              <a:t> </a:t>
            </a:r>
            <a:r>
              <a:rPr lang="en-CA" sz="2400" b="1" baseline="30000" dirty="0" err="1" smtClean="0"/>
              <a:t>Sharee’ah</a:t>
            </a:r>
            <a:endParaRPr lang="en-CA" sz="2400" b="1" baseline="30000" dirty="0" smtClean="0"/>
          </a:p>
        </p:txBody>
      </p:sp>
      <p:sp>
        <p:nvSpPr>
          <p:cNvPr id="41" name="Rectangle 40"/>
          <p:cNvSpPr/>
          <p:nvPr/>
        </p:nvSpPr>
        <p:spPr>
          <a:xfrm>
            <a:off x="7223759" y="2802067"/>
            <a:ext cx="2131255" cy="1279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570" b="1" baseline="30000" dirty="0" err="1" smtClean="0">
                <a:solidFill>
                  <a:srgbClr val="0033FF"/>
                </a:solidFill>
              </a:rPr>
              <a:t>Hooman</a:t>
            </a:r>
            <a:r>
              <a:rPr lang="en-CA" sz="2570" b="1" baseline="30000" dirty="0" smtClean="0">
                <a:solidFill>
                  <a:srgbClr val="0033FF"/>
                </a:solidFill>
              </a:rPr>
              <a:t> </a:t>
            </a:r>
            <a:r>
              <a:rPr lang="en-CA" sz="2570" b="1" baseline="30000" dirty="0" err="1" smtClean="0">
                <a:solidFill>
                  <a:srgbClr val="0033FF"/>
                </a:solidFill>
              </a:rPr>
              <a:t>Keshavarzi</a:t>
            </a:r>
            <a:endParaRPr lang="en-CA" sz="2570" b="1" baseline="30000" dirty="0" smtClean="0">
              <a:solidFill>
                <a:srgbClr val="0033FF"/>
              </a:solidFill>
            </a:endParaRPr>
          </a:p>
          <a:p>
            <a:r>
              <a:rPr lang="en-CA" sz="2400" b="1" baseline="30000" dirty="0" smtClean="0"/>
              <a:t>USA </a:t>
            </a:r>
          </a:p>
          <a:p>
            <a:r>
              <a:rPr lang="en-CA" sz="2400" b="1" baseline="30000" dirty="0" smtClean="0"/>
              <a:t>PhD</a:t>
            </a:r>
          </a:p>
          <a:p>
            <a:r>
              <a:rPr lang="en-CA" sz="2400" b="1" baseline="30000" dirty="0" smtClean="0"/>
              <a:t>Psychology</a:t>
            </a:r>
          </a:p>
          <a:p>
            <a:r>
              <a:rPr lang="en-CA" b="1" baseline="30000" dirty="0" smtClean="0"/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336430" y="4154263"/>
            <a:ext cx="201871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rgbClr val="0033FF"/>
                </a:solidFill>
              </a:rPr>
              <a:t>James Jones</a:t>
            </a:r>
          </a:p>
          <a:p>
            <a:r>
              <a:rPr lang="fr-FR" sz="1700" b="1" dirty="0" smtClean="0"/>
              <a:t>USA</a:t>
            </a:r>
          </a:p>
          <a:p>
            <a:r>
              <a:rPr lang="fr-FR" sz="1700" b="1" dirty="0" smtClean="0"/>
              <a:t> </a:t>
            </a:r>
            <a:r>
              <a:rPr lang="fr-FR" sz="1700" b="1" dirty="0" err="1" smtClean="0"/>
              <a:t>PhD</a:t>
            </a:r>
            <a:endParaRPr lang="fr-FR" sz="1700" b="1" dirty="0" smtClean="0"/>
          </a:p>
          <a:p>
            <a:r>
              <a:rPr lang="fr-FR" sz="1700" b="1" dirty="0" err="1" smtClean="0"/>
              <a:t>Theology</a:t>
            </a:r>
            <a:endParaRPr lang="fr-FR" sz="1700" b="1" dirty="0"/>
          </a:p>
        </p:txBody>
      </p:sp>
      <p:sp>
        <p:nvSpPr>
          <p:cNvPr id="44" name="Rectangle 43"/>
          <p:cNvSpPr/>
          <p:nvPr/>
        </p:nvSpPr>
        <p:spPr>
          <a:xfrm>
            <a:off x="1301264" y="5587891"/>
            <a:ext cx="169515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FF"/>
                </a:solidFill>
              </a:rPr>
              <a:t>M Anwar Sahib</a:t>
            </a:r>
          </a:p>
          <a:p>
            <a:r>
              <a:rPr lang="en-US" sz="1700" b="1" dirty="0" smtClean="0"/>
              <a:t>FIJI</a:t>
            </a:r>
          </a:p>
          <a:p>
            <a:r>
              <a:rPr lang="en-US" sz="1700" b="1" dirty="0" smtClean="0"/>
              <a:t>PhD</a:t>
            </a:r>
          </a:p>
          <a:p>
            <a:r>
              <a:rPr lang="en-US" sz="1700" b="1" dirty="0" err="1" smtClean="0"/>
              <a:t>Fiqh</a:t>
            </a:r>
            <a:endParaRPr lang="en-US" sz="1700" b="1" dirty="0"/>
          </a:p>
        </p:txBody>
      </p:sp>
      <p:sp>
        <p:nvSpPr>
          <p:cNvPr id="45" name="Rectangle 44"/>
          <p:cNvSpPr/>
          <p:nvPr/>
        </p:nvSpPr>
        <p:spPr>
          <a:xfrm>
            <a:off x="793078" y="456244"/>
            <a:ext cx="684033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b="1" dirty="0" smtClean="0">
                <a:solidFill>
                  <a:srgbClr val="0033FF"/>
                </a:solidFill>
                <a:latin typeface="Cambo" pitchFamily="50" charset="0"/>
              </a:rPr>
              <a:t>Some IOU </a:t>
            </a:r>
            <a:r>
              <a:rPr lang="en-US" sz="5400" b="1" dirty="0" smtClean="0">
                <a:solidFill>
                  <a:srgbClr val="0033FF"/>
                </a:solidFill>
                <a:latin typeface="Cambo" pitchFamily="50" charset="0"/>
              </a:rPr>
              <a:t>Lecturers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181557" y="4154263"/>
            <a:ext cx="196244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33FF"/>
                </a:solidFill>
              </a:rPr>
              <a:t>Francesca </a:t>
            </a:r>
            <a:r>
              <a:rPr lang="en-US" b="1" dirty="0" err="1" smtClean="0">
                <a:solidFill>
                  <a:srgbClr val="0033FF"/>
                </a:solidFill>
              </a:rPr>
              <a:t>Bocca</a:t>
            </a:r>
            <a:endParaRPr lang="en-US" b="1" dirty="0" smtClean="0">
              <a:solidFill>
                <a:srgbClr val="0033FF"/>
              </a:solidFill>
            </a:endParaRPr>
          </a:p>
          <a:p>
            <a:r>
              <a:rPr lang="en-US" sz="1700" b="1" dirty="0" smtClean="0"/>
              <a:t>ITALY</a:t>
            </a:r>
          </a:p>
          <a:p>
            <a:r>
              <a:rPr lang="en-US" sz="1700" b="1" dirty="0" smtClean="0"/>
              <a:t>PhD</a:t>
            </a:r>
          </a:p>
          <a:p>
            <a:r>
              <a:rPr lang="en-US" sz="1700" b="1" dirty="0" smtClean="0"/>
              <a:t>Psychology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283612" y="5709909"/>
            <a:ext cx="2074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baseline="30000" dirty="0" err="1">
                <a:solidFill>
                  <a:srgbClr val="0033FF"/>
                </a:solidFill>
              </a:rPr>
              <a:t>Abdoul</a:t>
            </a:r>
            <a:r>
              <a:rPr lang="en-CA" sz="2400" b="1" baseline="30000" dirty="0">
                <a:solidFill>
                  <a:srgbClr val="0033FF"/>
                </a:solidFill>
              </a:rPr>
              <a:t> </a:t>
            </a:r>
            <a:r>
              <a:rPr lang="en-CA" sz="2400" b="1" baseline="30000" dirty="0" err="1">
                <a:solidFill>
                  <a:srgbClr val="0033FF"/>
                </a:solidFill>
              </a:rPr>
              <a:t>Khadri</a:t>
            </a:r>
            <a:r>
              <a:rPr lang="en-CA" sz="2400" b="1" baseline="30000" dirty="0">
                <a:solidFill>
                  <a:srgbClr val="0033FF"/>
                </a:solidFill>
              </a:rPr>
              <a:t> </a:t>
            </a:r>
            <a:r>
              <a:rPr lang="en-CA" sz="2400" b="1" baseline="30000" dirty="0" err="1" smtClean="0">
                <a:solidFill>
                  <a:srgbClr val="0033FF"/>
                </a:solidFill>
              </a:rPr>
              <a:t>Sillah</a:t>
            </a:r>
            <a:endParaRPr lang="en-CA" sz="2400" b="1" baseline="30000" dirty="0" smtClean="0">
              <a:solidFill>
                <a:srgbClr val="0033FF"/>
              </a:solidFill>
            </a:endParaRPr>
          </a:p>
          <a:p>
            <a:r>
              <a:rPr lang="en-CA" sz="2400" b="1" baseline="30000" dirty="0" smtClean="0"/>
              <a:t>The Gambia</a:t>
            </a:r>
          </a:p>
          <a:p>
            <a:r>
              <a:rPr lang="en-CA" sz="2400" b="1" baseline="30000" dirty="0" smtClean="0"/>
              <a:t>PhD</a:t>
            </a:r>
          </a:p>
          <a:p>
            <a:r>
              <a:rPr lang="en-CA" sz="2400" b="1" baseline="30000" dirty="0" smtClean="0"/>
              <a:t>Arabic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352410" y="5644086"/>
            <a:ext cx="1622778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CA" sz="2400" b="1" baseline="30000" dirty="0" err="1" smtClean="0">
                <a:solidFill>
                  <a:srgbClr val="0033FF"/>
                </a:solidFill>
              </a:rPr>
              <a:t>Karim</a:t>
            </a:r>
            <a:r>
              <a:rPr lang="en-CA" sz="2400" b="1" baseline="30000" dirty="0" smtClean="0">
                <a:solidFill>
                  <a:srgbClr val="0033FF"/>
                </a:solidFill>
              </a:rPr>
              <a:t> Abu </a:t>
            </a:r>
            <a:r>
              <a:rPr lang="en-CA" sz="2400" b="1" baseline="30000" dirty="0" err="1" smtClean="0">
                <a:solidFill>
                  <a:srgbClr val="0033FF"/>
                </a:solidFill>
              </a:rPr>
              <a:t>Zaid</a:t>
            </a:r>
            <a:endParaRPr lang="en-CA" sz="2400" b="1" baseline="30000" dirty="0" smtClean="0">
              <a:solidFill>
                <a:srgbClr val="0033FF"/>
              </a:solidFill>
            </a:endParaRPr>
          </a:p>
          <a:p>
            <a:r>
              <a:rPr lang="en-CA" sz="2400" b="1" baseline="30000" dirty="0" smtClean="0"/>
              <a:t>EGYPT</a:t>
            </a:r>
          </a:p>
          <a:p>
            <a:r>
              <a:rPr lang="en-CA" sz="2400" b="1" baseline="30000" dirty="0" smtClean="0"/>
              <a:t>PhD</a:t>
            </a:r>
          </a:p>
          <a:p>
            <a:r>
              <a:rPr lang="en-CA" sz="2400" b="1" baseline="30000" dirty="0" err="1" smtClean="0"/>
              <a:t>Hadeeth</a:t>
            </a:r>
            <a:endParaRPr lang="en-CA" sz="2400" b="1" baseline="30000" dirty="0" smtClean="0"/>
          </a:p>
        </p:txBody>
      </p:sp>
      <p:pic>
        <p:nvPicPr>
          <p:cNvPr id="30" name="Picture 29" descr="dr-anwar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3128" y="5601689"/>
            <a:ext cx="791202" cy="1047809"/>
          </a:xfrm>
          <a:prstGeom prst="flowChartAlternateProcess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4247537" y="1841319"/>
            <a:ext cx="18015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baseline="30000" dirty="0" smtClean="0"/>
              <a:t>MAURITIUS</a:t>
            </a:r>
          </a:p>
          <a:p>
            <a:r>
              <a:rPr lang="en-CA" sz="2400" b="1" baseline="30000" dirty="0" smtClean="0"/>
              <a:t>PhD</a:t>
            </a:r>
          </a:p>
          <a:p>
            <a:r>
              <a:rPr lang="en-CA" sz="2400" b="1" baseline="30000" dirty="0" smtClean="0"/>
              <a:t>Psychology</a:t>
            </a:r>
          </a:p>
        </p:txBody>
      </p:sp>
      <p:pic>
        <p:nvPicPr>
          <p:cNvPr id="1026" name="Picture 2" descr="E:\Fathima at IOU\IOU-2014\BROCHURE\MAIS Brochure\Instructors\Dr G Hussein Rassoo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5400000">
            <a:off x="3280445" y="1654171"/>
            <a:ext cx="1017636" cy="811678"/>
          </a:xfrm>
          <a:prstGeom prst="roundRect">
            <a:avLst/>
          </a:prstGeom>
          <a:ln>
            <a:noFill/>
          </a:ln>
          <a:effectLst/>
        </p:spPr>
      </p:pic>
      <p:pic>
        <p:nvPicPr>
          <p:cNvPr id="1027" name="Picture 3" descr="E:\Fathima at IOU\IOU-2014\BROCHURE\MAIS Brochure\Instructors\Hooman Keshavarzi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92034" y="2890715"/>
            <a:ext cx="814443" cy="1035178"/>
          </a:xfrm>
          <a:prstGeom prst="roundRect">
            <a:avLst/>
          </a:prstGeom>
          <a:noFill/>
        </p:spPr>
      </p:pic>
      <p:pic>
        <p:nvPicPr>
          <p:cNvPr id="1028" name="Picture 4" descr="E:\Fathima at IOU\IOU-2014\BROCHURE\MAIS Brochure\Instructors\Dr Muhammad Ahsan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347117" y="4244339"/>
            <a:ext cx="884292" cy="1017639"/>
          </a:xfrm>
          <a:prstGeom prst="round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4321278" y="4176703"/>
            <a:ext cx="182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baseline="30000" dirty="0" smtClean="0">
                <a:solidFill>
                  <a:srgbClr val="0033FF"/>
                </a:solidFill>
              </a:rPr>
              <a:t>Muhammad </a:t>
            </a:r>
            <a:r>
              <a:rPr lang="en-CA" sz="2400" b="1" baseline="30000" dirty="0" err="1" smtClean="0">
                <a:solidFill>
                  <a:srgbClr val="0033FF"/>
                </a:solidFill>
              </a:rPr>
              <a:t>Ahsan</a:t>
            </a:r>
            <a:endParaRPr lang="en-CA" sz="2400" b="1" baseline="30000" dirty="0" smtClean="0">
              <a:solidFill>
                <a:srgbClr val="0033FF"/>
              </a:solidFill>
            </a:endParaRPr>
          </a:p>
          <a:p>
            <a:r>
              <a:rPr lang="en-CA" sz="2400" b="1" baseline="30000" dirty="0" smtClean="0"/>
              <a:t>UK</a:t>
            </a:r>
          </a:p>
          <a:p>
            <a:r>
              <a:rPr lang="en-CA" sz="2400" b="1" baseline="30000" dirty="0" smtClean="0"/>
              <a:t>PhD</a:t>
            </a:r>
          </a:p>
          <a:p>
            <a:r>
              <a:rPr lang="en-CA" sz="2400" b="1" baseline="30000" dirty="0" smtClean="0"/>
              <a:t>International</a:t>
            </a:r>
          </a:p>
          <a:p>
            <a:r>
              <a:rPr lang="en-CA" sz="2400" b="1" baseline="30000" dirty="0" smtClean="0"/>
              <a:t>Relations</a:t>
            </a:r>
          </a:p>
        </p:txBody>
      </p:sp>
      <p:pic>
        <p:nvPicPr>
          <p:cNvPr id="1030" name="Picture 6" descr="E:\Fathima at IOU\IOU-2014\BROCHURE\MAIS Brochure\Instructors\Uvais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373265" y="2810491"/>
            <a:ext cx="831996" cy="1101832"/>
          </a:xfrm>
          <a:prstGeom prst="roundRect">
            <a:avLst/>
          </a:prstGeom>
          <a:noFill/>
        </p:spPr>
      </p:pic>
      <p:pic>
        <p:nvPicPr>
          <p:cNvPr id="1031" name="Picture 7" descr="E:\Fathima at IOU\IOU-2014\BROCHURE\MAIS Brochure\Instructors\DSC_800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78926" y="5529835"/>
            <a:ext cx="840659" cy="1191517"/>
          </a:xfrm>
          <a:prstGeom prst="round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807" y="5619668"/>
            <a:ext cx="822913" cy="10906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592" y="1596334"/>
            <a:ext cx="755327" cy="1001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73139" y="777476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33FF"/>
                </a:solidFill>
                <a:latin typeface="Cambo" pitchFamily="50" charset="0"/>
              </a:rPr>
              <a:t>IOU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/>
              <a:t>www.iou.edu.gm</a:t>
            </a:r>
            <a:endParaRPr lang="en-US" sz="1500" b="1" dirty="0"/>
          </a:p>
        </p:txBody>
      </p:sp>
      <p:sp>
        <p:nvSpPr>
          <p:cNvPr id="11" name="Rectangle 10"/>
          <p:cNvSpPr/>
          <p:nvPr/>
        </p:nvSpPr>
        <p:spPr>
          <a:xfrm>
            <a:off x="2117188" y="1403641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1E"/>
                </a:solidFill>
                <a:latin typeface="Cambo" pitchFamily="50" charset="0"/>
              </a:rPr>
              <a:t>DEPARTMENTS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58773" y="1907905"/>
            <a:ext cx="3688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33FF"/>
                </a:solidFill>
                <a:latin typeface="Cambo" pitchFamily="50" charset="0"/>
              </a:rPr>
              <a:t>&amp;</a:t>
            </a:r>
            <a:r>
              <a:rPr lang="en-US" sz="4000" b="1" dirty="0" smtClean="0">
                <a:solidFill>
                  <a:srgbClr val="00001E"/>
                </a:solidFill>
                <a:latin typeface="Cambo" pitchFamily="50" charset="0"/>
              </a:rPr>
              <a:t> PROGRAMS</a:t>
            </a:r>
            <a:endParaRPr lang="en-US" sz="4000" dirty="0">
              <a:solidFill>
                <a:srgbClr val="00001E"/>
              </a:solidFill>
              <a:latin typeface="Camb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3046" y="764024"/>
            <a:ext cx="82677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Department </a:t>
            </a:r>
            <a:r>
              <a:rPr lang="en-US" sz="2400" b="1" dirty="0">
                <a:solidFill>
                  <a:schemeClr val="bg1"/>
                </a:solidFill>
              </a:rPr>
              <a:t>of Islamic </a:t>
            </a:r>
            <a:r>
              <a:rPr lang="en-US" sz="2400" b="1" dirty="0" smtClean="0">
                <a:solidFill>
                  <a:schemeClr val="bg1"/>
                </a:solidFill>
              </a:rPr>
              <a:t>Studies</a:t>
            </a: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Department </a:t>
            </a:r>
            <a:r>
              <a:rPr lang="en-US" sz="2400" b="1" dirty="0">
                <a:solidFill>
                  <a:schemeClr val="bg1"/>
                </a:solidFill>
              </a:rPr>
              <a:t>of </a:t>
            </a:r>
            <a:r>
              <a:rPr lang="en-US" sz="2400" b="1" dirty="0" smtClean="0">
                <a:solidFill>
                  <a:schemeClr val="bg1"/>
                </a:solidFill>
              </a:rPr>
              <a:t>Education</a:t>
            </a: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Department of </a:t>
            </a:r>
            <a:r>
              <a:rPr lang="en-GB" sz="2400" b="1" dirty="0">
                <a:solidFill>
                  <a:schemeClr val="bg1"/>
                </a:solidFill>
              </a:rPr>
              <a:t>Islamic Economics, Banking &amp; </a:t>
            </a:r>
            <a:r>
              <a:rPr lang="en-GB" sz="2400" b="1" dirty="0" smtClean="0">
                <a:solidFill>
                  <a:schemeClr val="bg1"/>
                </a:solidFill>
              </a:rPr>
              <a:t>Finance</a:t>
            </a:r>
            <a:endParaRPr lang="en-US" sz="2400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Department of </a:t>
            </a:r>
            <a:r>
              <a:rPr lang="en-US" sz="2400" b="1" dirty="0" smtClean="0">
                <a:solidFill>
                  <a:schemeClr val="bg1"/>
                </a:solidFill>
              </a:rPr>
              <a:t>Psychology</a:t>
            </a:r>
            <a:endParaRPr lang="en-GB" sz="2400" b="1" dirty="0" smtClean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</a:rPr>
              <a:t>Department of Business Administration (Fall 2014)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</a:rPr>
              <a:t>Department of Information Technology ICT (Fall 2014)</a:t>
            </a:r>
            <a:endParaRPr lang="en-US" sz="2400" b="1" dirty="0">
              <a:solidFill>
                <a:schemeClr val="bg1"/>
              </a:solidFill>
            </a:endParaRP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Department of </a:t>
            </a:r>
            <a:r>
              <a:rPr lang="en-GB" sz="2400" b="1" dirty="0">
                <a:solidFill>
                  <a:schemeClr val="bg1"/>
                </a:solidFill>
              </a:rPr>
              <a:t>Arabic Language and </a:t>
            </a:r>
            <a:r>
              <a:rPr lang="en-GB" sz="2400" b="1" dirty="0" smtClean="0">
                <a:solidFill>
                  <a:schemeClr val="bg1"/>
                </a:solidFill>
              </a:rPr>
              <a:t>Linguistics</a:t>
            </a:r>
          </a:p>
          <a:p>
            <a:pPr marL="285750" lvl="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400" b="1" dirty="0" smtClean="0">
                <a:solidFill>
                  <a:schemeClr val="bg1"/>
                </a:solidFill>
              </a:rPr>
              <a:t>Department of TEFL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Department of Qur’an Memorization</a:t>
            </a:r>
            <a:endParaRPr lang="en-US" sz="24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Department  of General </a:t>
            </a:r>
            <a:r>
              <a:rPr lang="en-US" sz="2400" b="1" dirty="0">
                <a:solidFill>
                  <a:schemeClr val="bg1"/>
                </a:solidFill>
              </a:rPr>
              <a:t>Diploma in Islamic </a:t>
            </a:r>
            <a:r>
              <a:rPr lang="en-US" sz="2400" b="1" dirty="0" smtClean="0">
                <a:solidFill>
                  <a:schemeClr val="bg1"/>
                </a:solidFill>
              </a:rPr>
              <a:t>Studies</a:t>
            </a:r>
            <a:r>
              <a:rPr lang="en-US" sz="2000" dirty="0">
                <a:solidFill>
                  <a:schemeClr val="bg1"/>
                </a:solidFill>
              </a:rPr>
              <a:t/>
            </a:r>
            <a:br>
              <a:rPr lang="en-US" sz="20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3800" y="6553201"/>
            <a:ext cx="1600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solidFill>
                  <a:schemeClr val="accent4">
                    <a:lumMod val="50000"/>
                  </a:schemeClr>
                </a:solidFill>
              </a:rPr>
              <a:t>www.iou.edu.gm</a:t>
            </a:r>
            <a:endParaRPr lang="en-US" sz="15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04042" y="707599"/>
            <a:ext cx="58288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Cambo" pitchFamily="50" charset="0"/>
              </a:rPr>
              <a:t>Master of Arts (M.A.)</a:t>
            </a:r>
          </a:p>
        </p:txBody>
      </p:sp>
      <p:sp>
        <p:nvSpPr>
          <p:cNvPr id="5" name="Rectangle 4"/>
          <p:cNvSpPr/>
          <p:nvPr/>
        </p:nvSpPr>
        <p:spPr>
          <a:xfrm>
            <a:off x="2254527" y="1238555"/>
            <a:ext cx="41040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Cambo" pitchFamily="50" charset="0"/>
              </a:rPr>
              <a:t>in</a:t>
            </a:r>
            <a:r>
              <a:rPr lang="en-US" sz="3600" b="1" dirty="0" smtClean="0">
                <a:solidFill>
                  <a:srgbClr val="996600"/>
                </a:solidFill>
                <a:latin typeface="Cambo" pitchFamily="50" charset="0"/>
              </a:rPr>
              <a:t> </a:t>
            </a:r>
            <a:r>
              <a:rPr lang="en-US" sz="3600" b="1" dirty="0" smtClean="0">
                <a:latin typeface="Cambo" pitchFamily="50" charset="0"/>
              </a:rPr>
              <a:t>Islamic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7997" y="953245"/>
            <a:ext cx="79641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latin typeface="Cambo" pitchFamily="50" charset="0"/>
              </a:rPr>
              <a:t>Prerequisite</a:t>
            </a:r>
            <a:endParaRPr lang="en-US" sz="4000" b="1" dirty="0" smtClean="0">
              <a:latin typeface="Cambo" pitchFamily="50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1065" y="201258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Minimum Requirements for MAIS degree applicants: 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    </a:t>
            </a:r>
            <a:r>
              <a:rPr lang="en-US" sz="2400" dirty="0" smtClean="0"/>
              <a:t>B.A. in Islamic Studies from an      	accredited institution or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  B.A. (in a subject other than  </a:t>
            </a:r>
          </a:p>
          <a:p>
            <a:r>
              <a:rPr lang="en-US" sz="2400" dirty="0" smtClean="0"/>
              <a:t>      	Islamic  Studies), B.Sc., 	</a:t>
            </a:r>
            <a:r>
              <a:rPr lang="en-US" sz="2400" dirty="0" err="1" smtClean="0"/>
              <a:t>B.Com</a:t>
            </a:r>
            <a:r>
              <a:rPr lang="en-US" sz="2400" dirty="0" smtClean="0"/>
              <a:t>,  equivalent or 	higher along with </a:t>
            </a:r>
            <a:r>
              <a:rPr lang="en-US" sz="2400" b="1" dirty="0" smtClean="0"/>
              <a:t>BMAIS 	diploma </a:t>
            </a:r>
            <a:r>
              <a:rPr lang="en-US" sz="2400" dirty="0" smtClean="0"/>
              <a:t>from IOU.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>
          <a:defRPr b="1" dirty="0" err="1" smtClean="0">
            <a:solidFill>
              <a:srgbClr val="0033FF"/>
            </a:solidFill>
            <a:ea typeface="Open Sans Semibold" pitchFamily="34" charset="0"/>
            <a:cs typeface="Open Sans Semibold" pitchFamily="34" charset="0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9875</TotalTime>
  <Words>638</Words>
  <Application>Microsoft Office PowerPoint</Application>
  <PresentationFormat>On-screen Show (4:3)</PresentationFormat>
  <Paragraphs>253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Cambo</vt:lpstr>
      <vt:lpstr>Open Sans Semibold</vt:lpstr>
      <vt:lpstr>Segoe UI Semilight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Bonafide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Joey</dc:creator>
  <cp:lastModifiedBy>IOU-India</cp:lastModifiedBy>
  <cp:revision>647</cp:revision>
  <dcterms:created xsi:type="dcterms:W3CDTF">2010-10-15T22:06:25Z</dcterms:created>
  <dcterms:modified xsi:type="dcterms:W3CDTF">2016-05-04T11:42:11Z</dcterms:modified>
</cp:coreProperties>
</file>