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15" r:id="rId3"/>
    <p:sldId id="323" r:id="rId4"/>
    <p:sldId id="326" r:id="rId5"/>
    <p:sldId id="262" r:id="rId6"/>
    <p:sldId id="304" r:id="rId7"/>
    <p:sldId id="333" r:id="rId8"/>
    <p:sldId id="267" r:id="rId9"/>
    <p:sldId id="286" r:id="rId10"/>
    <p:sldId id="334" r:id="rId11"/>
    <p:sldId id="296" r:id="rId12"/>
    <p:sldId id="335" r:id="rId13"/>
    <p:sldId id="368" r:id="rId14"/>
    <p:sldId id="337" r:id="rId15"/>
    <p:sldId id="285" r:id="rId16"/>
    <p:sldId id="338" r:id="rId17"/>
    <p:sldId id="287" r:id="rId18"/>
    <p:sldId id="346" r:id="rId19"/>
    <p:sldId id="288" r:id="rId20"/>
    <p:sldId id="349" r:id="rId21"/>
    <p:sldId id="383" r:id="rId22"/>
    <p:sldId id="384" r:id="rId23"/>
    <p:sldId id="375" r:id="rId24"/>
    <p:sldId id="377" r:id="rId25"/>
    <p:sldId id="289" r:id="rId26"/>
    <p:sldId id="366" r:id="rId27"/>
    <p:sldId id="385" r:id="rId28"/>
    <p:sldId id="356" r:id="rId29"/>
    <p:sldId id="297" r:id="rId30"/>
    <p:sldId id="279" r:id="rId31"/>
    <p:sldId id="382" r:id="rId32"/>
    <p:sldId id="380" r:id="rId33"/>
    <p:sldId id="283" r:id="rId34"/>
    <p:sldId id="28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15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ma" initials="M" lastIdx="1" clrIdx="0"/>
  <p:cmAuthor id="1" name="IOU-India" initials="I" lastIdx="1" clrIdx="1"/>
  <p:cmAuthor id="2" name="Maminka" initials="M" lastIdx="5" clrIdx="2">
    <p:extLst>
      <p:ext uri="{19B8F6BF-5375-455C-9EA6-DF929625EA0E}">
        <p15:presenceInfo xmlns:p15="http://schemas.microsoft.com/office/powerpoint/2012/main" xmlns="" userId="Mamin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CCE02"/>
    <a:srgbClr val="009900"/>
    <a:srgbClr val="2E81FA"/>
    <a:srgbClr val="CC9900"/>
    <a:srgbClr val="3333FF"/>
    <a:srgbClr val="001642"/>
    <a:srgbClr val="002E8A"/>
    <a:srgbClr val="CCCCFF"/>
    <a:srgbClr val="0033FF"/>
    <a:srgbClr val="33CC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537" autoAdjust="0"/>
    <p:restoredTop sz="93907" autoAdjust="0"/>
  </p:normalViewPr>
  <p:slideViewPr>
    <p:cSldViewPr snapToGrid="0">
      <p:cViewPr varScale="1">
        <p:scale>
          <a:sx n="68" d="100"/>
          <a:sy n="68" d="100"/>
        </p:scale>
        <p:origin x="-1566" y="-108"/>
      </p:cViewPr>
      <p:guideLst>
        <p:guide orient="horz" pos="2160"/>
        <p:guide orient="horz" pos="2152"/>
        <p:guide pos="2880"/>
      </p:guideLst>
    </p:cSldViewPr>
  </p:slideViewPr>
  <p:outlineViewPr>
    <p:cViewPr>
      <p:scale>
        <a:sx n="33" d="100"/>
        <a:sy n="33" d="100"/>
      </p:scale>
      <p:origin x="0" y="6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8-04T08:54:49.547" idx="3">
    <p:pos x="5760" y="0"/>
    <p:text>Changes made to the design and text</p:text>
    <p:extLst>
      <p:ext uri="{C676402C-5697-4E1C-873F-D02D1690AC5C}">
        <p15:threadingInfo xmlns:p15="http://schemas.microsoft.com/office/powerpoint/2012/main" xmlns=""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5-08-04T09:05:58.684" idx="5">
    <p:pos x="10" y="10"/>
    <p:text>changes to the layout</p:text>
    <p:extLst>
      <p:ext uri="{C676402C-5697-4E1C-873F-D02D1690AC5C}">
        <p15:threadingInfo xmlns:p15="http://schemas.microsoft.com/office/powerpoint/2012/main" xmlns=""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FADEC-68C2-4248-999D-B3DE3B54332F}"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659409FD-7647-4757-BAAE-F6BA51049D51}">
      <dgm:prSet phldrT="[Text]"/>
      <dgm:spPr/>
      <dgm:t>
        <a:bodyPr/>
        <a:lstStyle/>
        <a:p>
          <a:r>
            <a:rPr lang="en-US" dirty="0"/>
            <a:t>Mission</a:t>
          </a:r>
        </a:p>
      </dgm:t>
    </dgm:pt>
    <dgm:pt modelId="{CD56EE81-051C-4CAA-B743-24A77911E38E}" type="parTrans" cxnId="{BE6FB5A7-0F43-4DF1-954C-440C0FF9A34C}">
      <dgm:prSet/>
      <dgm:spPr/>
      <dgm:t>
        <a:bodyPr/>
        <a:lstStyle/>
        <a:p>
          <a:endParaRPr lang="en-US"/>
        </a:p>
      </dgm:t>
    </dgm:pt>
    <dgm:pt modelId="{8AA83174-8FC3-4038-9ED9-43ACAA7FF018}" type="sibTrans" cxnId="{BE6FB5A7-0F43-4DF1-954C-440C0FF9A34C}">
      <dgm:prSet/>
      <dgm:spPr/>
      <dgm:t>
        <a:bodyPr/>
        <a:lstStyle/>
        <a:p>
          <a:endParaRPr lang="en-US"/>
        </a:p>
      </dgm:t>
    </dgm:pt>
    <dgm:pt modelId="{5D9F7FD3-B07C-46DA-8D59-F58181B84854}">
      <dgm:prSet phldrT="[Text]"/>
      <dgm:spPr/>
      <dgm:t>
        <a:bodyPr/>
        <a:lstStyle/>
        <a:p>
          <a:r>
            <a:rPr lang="en-US" dirty="0"/>
            <a:t>Authenticity</a:t>
          </a:r>
        </a:p>
      </dgm:t>
    </dgm:pt>
    <dgm:pt modelId="{9A721296-F1DC-4B56-8748-B1EFFEE130C8}" type="parTrans" cxnId="{6AAEAE4E-CCF6-4CC4-BC71-936D1DFA0150}">
      <dgm:prSet/>
      <dgm:spPr/>
      <dgm:t>
        <a:bodyPr/>
        <a:lstStyle/>
        <a:p>
          <a:endParaRPr lang="en-US"/>
        </a:p>
      </dgm:t>
    </dgm:pt>
    <dgm:pt modelId="{40AC21E9-6B73-46B3-B219-A9BD32B5746A}" type="sibTrans" cxnId="{6AAEAE4E-CCF6-4CC4-BC71-936D1DFA0150}">
      <dgm:prSet/>
      <dgm:spPr/>
      <dgm:t>
        <a:bodyPr/>
        <a:lstStyle/>
        <a:p>
          <a:endParaRPr lang="en-US"/>
        </a:p>
      </dgm:t>
    </dgm:pt>
    <dgm:pt modelId="{99F11EEA-489E-4A48-A6CC-A69551B20761}">
      <dgm:prSet phldrT="[Text]"/>
      <dgm:spPr/>
      <dgm:t>
        <a:bodyPr/>
        <a:lstStyle/>
        <a:p>
          <a:r>
            <a:rPr lang="en-US" dirty="0"/>
            <a:t>Accessibility</a:t>
          </a:r>
        </a:p>
      </dgm:t>
    </dgm:pt>
    <dgm:pt modelId="{729A1687-1866-4F2E-AA06-19D8507CF65D}" type="parTrans" cxnId="{1A11DE4E-9C0E-4BA0-A90A-1F6FD6EA34F0}">
      <dgm:prSet/>
      <dgm:spPr/>
      <dgm:t>
        <a:bodyPr/>
        <a:lstStyle/>
        <a:p>
          <a:endParaRPr lang="en-US"/>
        </a:p>
      </dgm:t>
    </dgm:pt>
    <dgm:pt modelId="{BB31752A-FF8F-434C-B015-C4B8D202AB23}" type="sibTrans" cxnId="{1A11DE4E-9C0E-4BA0-A90A-1F6FD6EA34F0}">
      <dgm:prSet/>
      <dgm:spPr/>
      <dgm:t>
        <a:bodyPr/>
        <a:lstStyle/>
        <a:p>
          <a:endParaRPr lang="en-US"/>
        </a:p>
      </dgm:t>
    </dgm:pt>
    <dgm:pt modelId="{EE49A22D-7E85-46CA-9074-8365AD8CEFAD}">
      <dgm:prSet phldrT="[Text]"/>
      <dgm:spPr/>
      <dgm:t>
        <a:bodyPr/>
        <a:lstStyle/>
        <a:p>
          <a:r>
            <a:rPr lang="en-US" dirty="0"/>
            <a:t>Affordability</a:t>
          </a:r>
        </a:p>
      </dgm:t>
    </dgm:pt>
    <dgm:pt modelId="{908B1855-7EDA-4E29-9123-D9D135D2FF1C}" type="parTrans" cxnId="{71973161-E7B2-42DF-8DD4-7137ACBC894D}">
      <dgm:prSet/>
      <dgm:spPr/>
      <dgm:t>
        <a:bodyPr/>
        <a:lstStyle/>
        <a:p>
          <a:endParaRPr lang="en-US"/>
        </a:p>
      </dgm:t>
    </dgm:pt>
    <dgm:pt modelId="{1C324E2F-F693-40E6-9D59-2A8025AB62DB}" type="sibTrans" cxnId="{71973161-E7B2-42DF-8DD4-7137ACBC894D}">
      <dgm:prSet/>
      <dgm:spPr/>
      <dgm:t>
        <a:bodyPr/>
        <a:lstStyle/>
        <a:p>
          <a:endParaRPr lang="en-US"/>
        </a:p>
      </dgm:t>
    </dgm:pt>
    <dgm:pt modelId="{D9712251-1CF7-481A-91F3-13E053A6DD48}">
      <dgm:prSet phldrT="[Text]"/>
      <dgm:spPr/>
      <dgm:t>
        <a:bodyPr/>
        <a:lstStyle/>
        <a:p>
          <a:r>
            <a:rPr lang="en-US" dirty="0"/>
            <a:t>Islamic Ethics</a:t>
          </a:r>
        </a:p>
      </dgm:t>
    </dgm:pt>
    <dgm:pt modelId="{9878F697-0812-422D-AE9E-948A4727BE83}" type="parTrans" cxnId="{8363B955-A670-479F-BE34-39F37B2D6112}">
      <dgm:prSet/>
      <dgm:spPr/>
      <dgm:t>
        <a:bodyPr/>
        <a:lstStyle/>
        <a:p>
          <a:endParaRPr lang="en-US"/>
        </a:p>
      </dgm:t>
    </dgm:pt>
    <dgm:pt modelId="{76289C80-2AE5-4FC8-8E10-092F94ABD9CD}" type="sibTrans" cxnId="{8363B955-A670-479F-BE34-39F37B2D6112}">
      <dgm:prSet/>
      <dgm:spPr/>
      <dgm:t>
        <a:bodyPr/>
        <a:lstStyle/>
        <a:p>
          <a:endParaRPr lang="en-US"/>
        </a:p>
      </dgm:t>
    </dgm:pt>
    <dgm:pt modelId="{FDBF56C2-C0F5-43B0-8F44-42BFA34803CC}">
      <dgm:prSet phldrT="[Text]"/>
      <dgm:spPr/>
      <dgm:t>
        <a:bodyPr/>
        <a:lstStyle/>
        <a:p>
          <a:r>
            <a:rPr lang="en-US" dirty="0"/>
            <a:t>Community</a:t>
          </a:r>
        </a:p>
      </dgm:t>
    </dgm:pt>
    <dgm:pt modelId="{1F14EF38-F84C-45B8-84EF-6E7714571690}" type="parTrans" cxnId="{270C67FB-5BA4-4D08-801B-9A297C16D8CA}">
      <dgm:prSet/>
      <dgm:spPr/>
      <dgm:t>
        <a:bodyPr/>
        <a:lstStyle/>
        <a:p>
          <a:endParaRPr lang="en-US"/>
        </a:p>
      </dgm:t>
    </dgm:pt>
    <dgm:pt modelId="{DDA6A990-36E3-436D-92FF-D1BEC3062D7B}" type="sibTrans" cxnId="{270C67FB-5BA4-4D08-801B-9A297C16D8CA}">
      <dgm:prSet/>
      <dgm:spPr/>
      <dgm:t>
        <a:bodyPr/>
        <a:lstStyle/>
        <a:p>
          <a:endParaRPr lang="en-US"/>
        </a:p>
      </dgm:t>
    </dgm:pt>
    <dgm:pt modelId="{1689F1F9-017C-4FB9-8F34-B01B410B6EB3}">
      <dgm:prSet phldrT="[Text]"/>
      <dgm:spPr/>
      <dgm:t>
        <a:bodyPr/>
        <a:lstStyle/>
        <a:p>
          <a:r>
            <a:rPr lang="en-US" dirty="0"/>
            <a:t>Quality and Application</a:t>
          </a:r>
        </a:p>
      </dgm:t>
    </dgm:pt>
    <dgm:pt modelId="{9646025F-75FF-4277-ADCA-A7DEF2924121}" type="parTrans" cxnId="{8CB428FF-4DAA-4297-91F6-59C887ABDDF8}">
      <dgm:prSet/>
      <dgm:spPr/>
      <dgm:t>
        <a:bodyPr/>
        <a:lstStyle/>
        <a:p>
          <a:endParaRPr lang="en-US"/>
        </a:p>
      </dgm:t>
    </dgm:pt>
    <dgm:pt modelId="{56DB2A8B-51EF-4DCA-947A-397ACC6D03D7}" type="sibTrans" cxnId="{8CB428FF-4DAA-4297-91F6-59C887ABDDF8}">
      <dgm:prSet/>
      <dgm:spPr/>
      <dgm:t>
        <a:bodyPr/>
        <a:lstStyle/>
        <a:p>
          <a:endParaRPr lang="en-US"/>
        </a:p>
      </dgm:t>
    </dgm:pt>
    <dgm:pt modelId="{EC73FCA4-182A-4EE9-837E-078A71CFA8FF}" type="pres">
      <dgm:prSet presAssocID="{528FADEC-68C2-4248-999D-B3DE3B54332F}" presName="Name0" presStyleCnt="0">
        <dgm:presLayoutVars>
          <dgm:chMax val="1"/>
          <dgm:dir/>
          <dgm:animLvl val="ctr"/>
          <dgm:resizeHandles val="exact"/>
        </dgm:presLayoutVars>
      </dgm:prSet>
      <dgm:spPr/>
      <dgm:t>
        <a:bodyPr/>
        <a:lstStyle/>
        <a:p>
          <a:endParaRPr lang="en-IN"/>
        </a:p>
      </dgm:t>
    </dgm:pt>
    <dgm:pt modelId="{49F9DBBB-C2B1-4F47-BF09-E5E7E62FF21A}" type="pres">
      <dgm:prSet presAssocID="{659409FD-7647-4757-BAAE-F6BA51049D51}" presName="centerShape" presStyleLbl="node0" presStyleIdx="0" presStyleCnt="1"/>
      <dgm:spPr/>
      <dgm:t>
        <a:bodyPr/>
        <a:lstStyle/>
        <a:p>
          <a:endParaRPr lang="en-IN"/>
        </a:p>
      </dgm:t>
    </dgm:pt>
    <dgm:pt modelId="{F25CDC8A-F061-4725-AB28-795A251E7840}" type="pres">
      <dgm:prSet presAssocID="{5D9F7FD3-B07C-46DA-8D59-F58181B84854}" presName="node" presStyleLbl="node1" presStyleIdx="0" presStyleCnt="6">
        <dgm:presLayoutVars>
          <dgm:bulletEnabled val="1"/>
        </dgm:presLayoutVars>
      </dgm:prSet>
      <dgm:spPr/>
      <dgm:t>
        <a:bodyPr/>
        <a:lstStyle/>
        <a:p>
          <a:endParaRPr lang="en-IN"/>
        </a:p>
      </dgm:t>
    </dgm:pt>
    <dgm:pt modelId="{A92EED4E-02CD-4105-B430-D29DBB45578D}" type="pres">
      <dgm:prSet presAssocID="{5D9F7FD3-B07C-46DA-8D59-F58181B84854}" presName="dummy" presStyleCnt="0"/>
      <dgm:spPr/>
    </dgm:pt>
    <dgm:pt modelId="{9AB6F8F4-5C53-452C-85ED-9F91CF590541}" type="pres">
      <dgm:prSet presAssocID="{40AC21E9-6B73-46B3-B219-A9BD32B5746A}" presName="sibTrans" presStyleLbl="sibTrans2D1" presStyleIdx="0" presStyleCnt="6"/>
      <dgm:spPr/>
      <dgm:t>
        <a:bodyPr/>
        <a:lstStyle/>
        <a:p>
          <a:endParaRPr lang="en-IN"/>
        </a:p>
      </dgm:t>
    </dgm:pt>
    <dgm:pt modelId="{8E3549FA-DF3C-4EB5-8752-1B4CCF8498E1}" type="pres">
      <dgm:prSet presAssocID="{99F11EEA-489E-4A48-A6CC-A69551B20761}" presName="node" presStyleLbl="node1" presStyleIdx="1" presStyleCnt="6">
        <dgm:presLayoutVars>
          <dgm:bulletEnabled val="1"/>
        </dgm:presLayoutVars>
      </dgm:prSet>
      <dgm:spPr/>
      <dgm:t>
        <a:bodyPr/>
        <a:lstStyle/>
        <a:p>
          <a:endParaRPr lang="en-IN"/>
        </a:p>
      </dgm:t>
    </dgm:pt>
    <dgm:pt modelId="{C805E9BA-785B-4119-A3E6-73FA6D1671B4}" type="pres">
      <dgm:prSet presAssocID="{99F11EEA-489E-4A48-A6CC-A69551B20761}" presName="dummy" presStyleCnt="0"/>
      <dgm:spPr/>
    </dgm:pt>
    <dgm:pt modelId="{146ECEE1-68C3-4C8D-8714-29D90AEE5D77}" type="pres">
      <dgm:prSet presAssocID="{BB31752A-FF8F-434C-B015-C4B8D202AB23}" presName="sibTrans" presStyleLbl="sibTrans2D1" presStyleIdx="1" presStyleCnt="6"/>
      <dgm:spPr/>
      <dgm:t>
        <a:bodyPr/>
        <a:lstStyle/>
        <a:p>
          <a:endParaRPr lang="en-IN"/>
        </a:p>
      </dgm:t>
    </dgm:pt>
    <dgm:pt modelId="{8827AFF3-6EB6-4C77-83F2-6C59DF6486A6}" type="pres">
      <dgm:prSet presAssocID="{EE49A22D-7E85-46CA-9074-8365AD8CEFAD}" presName="node" presStyleLbl="node1" presStyleIdx="2" presStyleCnt="6">
        <dgm:presLayoutVars>
          <dgm:bulletEnabled val="1"/>
        </dgm:presLayoutVars>
      </dgm:prSet>
      <dgm:spPr/>
      <dgm:t>
        <a:bodyPr/>
        <a:lstStyle/>
        <a:p>
          <a:endParaRPr lang="en-IN"/>
        </a:p>
      </dgm:t>
    </dgm:pt>
    <dgm:pt modelId="{C5C5FDC1-EBA4-4860-A705-8B65E7154A25}" type="pres">
      <dgm:prSet presAssocID="{EE49A22D-7E85-46CA-9074-8365AD8CEFAD}" presName="dummy" presStyleCnt="0"/>
      <dgm:spPr/>
    </dgm:pt>
    <dgm:pt modelId="{6A8B8D9C-B50C-4745-8492-F553A96678E3}" type="pres">
      <dgm:prSet presAssocID="{1C324E2F-F693-40E6-9D59-2A8025AB62DB}" presName="sibTrans" presStyleLbl="sibTrans2D1" presStyleIdx="2" presStyleCnt="6"/>
      <dgm:spPr/>
      <dgm:t>
        <a:bodyPr/>
        <a:lstStyle/>
        <a:p>
          <a:endParaRPr lang="en-IN"/>
        </a:p>
      </dgm:t>
    </dgm:pt>
    <dgm:pt modelId="{65BC23A0-EB1C-439A-864F-DC8FCB3449FA}" type="pres">
      <dgm:prSet presAssocID="{FDBF56C2-C0F5-43B0-8F44-42BFA34803CC}" presName="node" presStyleLbl="node1" presStyleIdx="3" presStyleCnt="6">
        <dgm:presLayoutVars>
          <dgm:bulletEnabled val="1"/>
        </dgm:presLayoutVars>
      </dgm:prSet>
      <dgm:spPr/>
      <dgm:t>
        <a:bodyPr/>
        <a:lstStyle/>
        <a:p>
          <a:endParaRPr lang="en-IN"/>
        </a:p>
      </dgm:t>
    </dgm:pt>
    <dgm:pt modelId="{CA1AF0B6-C488-4EAA-9441-29D36182A616}" type="pres">
      <dgm:prSet presAssocID="{FDBF56C2-C0F5-43B0-8F44-42BFA34803CC}" presName="dummy" presStyleCnt="0"/>
      <dgm:spPr/>
    </dgm:pt>
    <dgm:pt modelId="{45685DAE-565F-4E74-B286-9526639B50C4}" type="pres">
      <dgm:prSet presAssocID="{DDA6A990-36E3-436D-92FF-D1BEC3062D7B}" presName="sibTrans" presStyleLbl="sibTrans2D1" presStyleIdx="3" presStyleCnt="6"/>
      <dgm:spPr/>
      <dgm:t>
        <a:bodyPr/>
        <a:lstStyle/>
        <a:p>
          <a:endParaRPr lang="en-IN"/>
        </a:p>
      </dgm:t>
    </dgm:pt>
    <dgm:pt modelId="{3DEF3860-543A-4BE4-A785-907BB3C16EEE}" type="pres">
      <dgm:prSet presAssocID="{D9712251-1CF7-481A-91F3-13E053A6DD48}" presName="node" presStyleLbl="node1" presStyleIdx="4" presStyleCnt="6">
        <dgm:presLayoutVars>
          <dgm:bulletEnabled val="1"/>
        </dgm:presLayoutVars>
      </dgm:prSet>
      <dgm:spPr/>
      <dgm:t>
        <a:bodyPr/>
        <a:lstStyle/>
        <a:p>
          <a:endParaRPr lang="en-IN"/>
        </a:p>
      </dgm:t>
    </dgm:pt>
    <dgm:pt modelId="{6919265F-ACD0-4F60-BDD0-F74A420E89AF}" type="pres">
      <dgm:prSet presAssocID="{D9712251-1CF7-481A-91F3-13E053A6DD48}" presName="dummy" presStyleCnt="0"/>
      <dgm:spPr/>
    </dgm:pt>
    <dgm:pt modelId="{466CD412-DBC5-4E02-92F5-05F1C2FBED3F}" type="pres">
      <dgm:prSet presAssocID="{76289C80-2AE5-4FC8-8E10-092F94ABD9CD}" presName="sibTrans" presStyleLbl="sibTrans2D1" presStyleIdx="4" presStyleCnt="6"/>
      <dgm:spPr/>
      <dgm:t>
        <a:bodyPr/>
        <a:lstStyle/>
        <a:p>
          <a:endParaRPr lang="en-IN"/>
        </a:p>
      </dgm:t>
    </dgm:pt>
    <dgm:pt modelId="{A494E038-4831-4DCA-82E0-3823AD69C8D8}" type="pres">
      <dgm:prSet presAssocID="{1689F1F9-017C-4FB9-8F34-B01B410B6EB3}" presName="node" presStyleLbl="node1" presStyleIdx="5" presStyleCnt="6">
        <dgm:presLayoutVars>
          <dgm:bulletEnabled val="1"/>
        </dgm:presLayoutVars>
      </dgm:prSet>
      <dgm:spPr/>
      <dgm:t>
        <a:bodyPr/>
        <a:lstStyle/>
        <a:p>
          <a:endParaRPr lang="en-IN"/>
        </a:p>
      </dgm:t>
    </dgm:pt>
    <dgm:pt modelId="{C2BEDF11-0180-4B78-B457-055E71222A80}" type="pres">
      <dgm:prSet presAssocID="{1689F1F9-017C-4FB9-8F34-B01B410B6EB3}" presName="dummy" presStyleCnt="0"/>
      <dgm:spPr/>
    </dgm:pt>
    <dgm:pt modelId="{FBE3C3D7-6FCC-410E-9E41-F63F0747A668}" type="pres">
      <dgm:prSet presAssocID="{56DB2A8B-51EF-4DCA-947A-397ACC6D03D7}" presName="sibTrans" presStyleLbl="sibTrans2D1" presStyleIdx="5" presStyleCnt="6"/>
      <dgm:spPr/>
      <dgm:t>
        <a:bodyPr/>
        <a:lstStyle/>
        <a:p>
          <a:endParaRPr lang="en-IN"/>
        </a:p>
      </dgm:t>
    </dgm:pt>
  </dgm:ptLst>
  <dgm:cxnLst>
    <dgm:cxn modelId="{B44C9B41-6DFA-42D1-9312-F2B98C385322}" type="presOf" srcId="{DDA6A990-36E3-436D-92FF-D1BEC3062D7B}" destId="{45685DAE-565F-4E74-B286-9526639B50C4}" srcOrd="0" destOrd="0" presId="urn:microsoft.com/office/officeart/2005/8/layout/radial6"/>
    <dgm:cxn modelId="{BE6FB5A7-0F43-4DF1-954C-440C0FF9A34C}" srcId="{528FADEC-68C2-4248-999D-B3DE3B54332F}" destId="{659409FD-7647-4757-BAAE-F6BA51049D51}" srcOrd="0" destOrd="0" parTransId="{CD56EE81-051C-4CAA-B743-24A77911E38E}" sibTransId="{8AA83174-8FC3-4038-9ED9-43ACAA7FF018}"/>
    <dgm:cxn modelId="{6AAEAE4E-CCF6-4CC4-BC71-936D1DFA0150}" srcId="{659409FD-7647-4757-BAAE-F6BA51049D51}" destId="{5D9F7FD3-B07C-46DA-8D59-F58181B84854}" srcOrd="0" destOrd="0" parTransId="{9A721296-F1DC-4B56-8748-B1EFFEE130C8}" sibTransId="{40AC21E9-6B73-46B3-B219-A9BD32B5746A}"/>
    <dgm:cxn modelId="{B2A618CC-4C84-40BF-BB06-BB51B01772FF}" type="presOf" srcId="{659409FD-7647-4757-BAAE-F6BA51049D51}" destId="{49F9DBBB-C2B1-4F47-BF09-E5E7E62FF21A}" srcOrd="0" destOrd="0" presId="urn:microsoft.com/office/officeart/2005/8/layout/radial6"/>
    <dgm:cxn modelId="{2C6E20A2-E279-49EA-9DCE-B6B9E285854B}" type="presOf" srcId="{76289C80-2AE5-4FC8-8E10-092F94ABD9CD}" destId="{466CD412-DBC5-4E02-92F5-05F1C2FBED3F}" srcOrd="0" destOrd="0" presId="urn:microsoft.com/office/officeart/2005/8/layout/radial6"/>
    <dgm:cxn modelId="{64741E00-F949-4759-9135-51ACB994D25B}" type="presOf" srcId="{EE49A22D-7E85-46CA-9074-8365AD8CEFAD}" destId="{8827AFF3-6EB6-4C77-83F2-6C59DF6486A6}" srcOrd="0" destOrd="0" presId="urn:microsoft.com/office/officeart/2005/8/layout/radial6"/>
    <dgm:cxn modelId="{5DA28EDB-F440-487E-9807-08DEC3477846}" type="presOf" srcId="{D9712251-1CF7-481A-91F3-13E053A6DD48}" destId="{3DEF3860-543A-4BE4-A785-907BB3C16EEE}" srcOrd="0" destOrd="0" presId="urn:microsoft.com/office/officeart/2005/8/layout/radial6"/>
    <dgm:cxn modelId="{EB0265AC-7764-46FF-9F34-50D2AEF9F540}" type="presOf" srcId="{56DB2A8B-51EF-4DCA-947A-397ACC6D03D7}" destId="{FBE3C3D7-6FCC-410E-9E41-F63F0747A668}" srcOrd="0" destOrd="0" presId="urn:microsoft.com/office/officeart/2005/8/layout/radial6"/>
    <dgm:cxn modelId="{28CABBE4-C1D5-416D-9ED8-187B340E07EE}" type="presOf" srcId="{FDBF56C2-C0F5-43B0-8F44-42BFA34803CC}" destId="{65BC23A0-EB1C-439A-864F-DC8FCB3449FA}" srcOrd="0" destOrd="0" presId="urn:microsoft.com/office/officeart/2005/8/layout/radial6"/>
    <dgm:cxn modelId="{71248F6F-FCD0-48FC-BAB7-5ECF8D913B42}" type="presOf" srcId="{BB31752A-FF8F-434C-B015-C4B8D202AB23}" destId="{146ECEE1-68C3-4C8D-8714-29D90AEE5D77}" srcOrd="0" destOrd="0" presId="urn:microsoft.com/office/officeart/2005/8/layout/radial6"/>
    <dgm:cxn modelId="{7A4F58C3-AB62-429C-92AA-F52F68D39892}" type="presOf" srcId="{1689F1F9-017C-4FB9-8F34-B01B410B6EB3}" destId="{A494E038-4831-4DCA-82E0-3823AD69C8D8}" srcOrd="0" destOrd="0" presId="urn:microsoft.com/office/officeart/2005/8/layout/radial6"/>
    <dgm:cxn modelId="{8CB428FF-4DAA-4297-91F6-59C887ABDDF8}" srcId="{659409FD-7647-4757-BAAE-F6BA51049D51}" destId="{1689F1F9-017C-4FB9-8F34-B01B410B6EB3}" srcOrd="5" destOrd="0" parTransId="{9646025F-75FF-4277-ADCA-A7DEF2924121}" sibTransId="{56DB2A8B-51EF-4DCA-947A-397ACC6D03D7}"/>
    <dgm:cxn modelId="{CF9C44C5-5D3F-4A8D-9348-5A3160DB0E35}" type="presOf" srcId="{1C324E2F-F693-40E6-9D59-2A8025AB62DB}" destId="{6A8B8D9C-B50C-4745-8492-F553A96678E3}" srcOrd="0" destOrd="0" presId="urn:microsoft.com/office/officeart/2005/8/layout/radial6"/>
    <dgm:cxn modelId="{1A11DE4E-9C0E-4BA0-A90A-1F6FD6EA34F0}" srcId="{659409FD-7647-4757-BAAE-F6BA51049D51}" destId="{99F11EEA-489E-4A48-A6CC-A69551B20761}" srcOrd="1" destOrd="0" parTransId="{729A1687-1866-4F2E-AA06-19D8507CF65D}" sibTransId="{BB31752A-FF8F-434C-B015-C4B8D202AB23}"/>
    <dgm:cxn modelId="{71973161-E7B2-42DF-8DD4-7137ACBC894D}" srcId="{659409FD-7647-4757-BAAE-F6BA51049D51}" destId="{EE49A22D-7E85-46CA-9074-8365AD8CEFAD}" srcOrd="2" destOrd="0" parTransId="{908B1855-7EDA-4E29-9123-D9D135D2FF1C}" sibTransId="{1C324E2F-F693-40E6-9D59-2A8025AB62DB}"/>
    <dgm:cxn modelId="{7A7C086F-CB2E-4B5B-BF32-EFD2352E8EF4}" type="presOf" srcId="{40AC21E9-6B73-46B3-B219-A9BD32B5746A}" destId="{9AB6F8F4-5C53-452C-85ED-9F91CF590541}" srcOrd="0" destOrd="0" presId="urn:microsoft.com/office/officeart/2005/8/layout/radial6"/>
    <dgm:cxn modelId="{270C67FB-5BA4-4D08-801B-9A297C16D8CA}" srcId="{659409FD-7647-4757-BAAE-F6BA51049D51}" destId="{FDBF56C2-C0F5-43B0-8F44-42BFA34803CC}" srcOrd="3" destOrd="0" parTransId="{1F14EF38-F84C-45B8-84EF-6E7714571690}" sibTransId="{DDA6A990-36E3-436D-92FF-D1BEC3062D7B}"/>
    <dgm:cxn modelId="{9EC2C5C8-56BE-43B1-8596-2E2E49FC6F1C}" type="presOf" srcId="{528FADEC-68C2-4248-999D-B3DE3B54332F}" destId="{EC73FCA4-182A-4EE9-837E-078A71CFA8FF}" srcOrd="0" destOrd="0" presId="urn:microsoft.com/office/officeart/2005/8/layout/radial6"/>
    <dgm:cxn modelId="{8363B955-A670-479F-BE34-39F37B2D6112}" srcId="{659409FD-7647-4757-BAAE-F6BA51049D51}" destId="{D9712251-1CF7-481A-91F3-13E053A6DD48}" srcOrd="4" destOrd="0" parTransId="{9878F697-0812-422D-AE9E-948A4727BE83}" sibTransId="{76289C80-2AE5-4FC8-8E10-092F94ABD9CD}"/>
    <dgm:cxn modelId="{5218914E-3939-4B93-A446-BD3E19C89A2E}" type="presOf" srcId="{5D9F7FD3-B07C-46DA-8D59-F58181B84854}" destId="{F25CDC8A-F061-4725-AB28-795A251E7840}" srcOrd="0" destOrd="0" presId="urn:microsoft.com/office/officeart/2005/8/layout/radial6"/>
    <dgm:cxn modelId="{340B7BEF-A055-410A-B68A-016F2590E2AB}" type="presOf" srcId="{99F11EEA-489E-4A48-A6CC-A69551B20761}" destId="{8E3549FA-DF3C-4EB5-8752-1B4CCF8498E1}" srcOrd="0" destOrd="0" presId="urn:microsoft.com/office/officeart/2005/8/layout/radial6"/>
    <dgm:cxn modelId="{4E2DC7D0-042E-4434-8AD6-5F1C616B1175}" type="presParOf" srcId="{EC73FCA4-182A-4EE9-837E-078A71CFA8FF}" destId="{49F9DBBB-C2B1-4F47-BF09-E5E7E62FF21A}" srcOrd="0" destOrd="0" presId="urn:microsoft.com/office/officeart/2005/8/layout/radial6"/>
    <dgm:cxn modelId="{3CE1F2E2-36EF-4232-9A2D-1A28A69D93E1}" type="presParOf" srcId="{EC73FCA4-182A-4EE9-837E-078A71CFA8FF}" destId="{F25CDC8A-F061-4725-AB28-795A251E7840}" srcOrd="1" destOrd="0" presId="urn:microsoft.com/office/officeart/2005/8/layout/radial6"/>
    <dgm:cxn modelId="{E4E72D9D-C983-4E10-ACEA-C4D372C3BE70}" type="presParOf" srcId="{EC73FCA4-182A-4EE9-837E-078A71CFA8FF}" destId="{A92EED4E-02CD-4105-B430-D29DBB45578D}" srcOrd="2" destOrd="0" presId="urn:microsoft.com/office/officeart/2005/8/layout/radial6"/>
    <dgm:cxn modelId="{161E3B32-2C9F-4499-9D27-9723E3EDF99C}" type="presParOf" srcId="{EC73FCA4-182A-4EE9-837E-078A71CFA8FF}" destId="{9AB6F8F4-5C53-452C-85ED-9F91CF590541}" srcOrd="3" destOrd="0" presId="urn:microsoft.com/office/officeart/2005/8/layout/radial6"/>
    <dgm:cxn modelId="{493EC05C-0577-4927-8F58-284D238EC6DD}" type="presParOf" srcId="{EC73FCA4-182A-4EE9-837E-078A71CFA8FF}" destId="{8E3549FA-DF3C-4EB5-8752-1B4CCF8498E1}" srcOrd="4" destOrd="0" presId="urn:microsoft.com/office/officeart/2005/8/layout/radial6"/>
    <dgm:cxn modelId="{F89F7ED3-0A68-4238-85BD-BFBC7FF32510}" type="presParOf" srcId="{EC73FCA4-182A-4EE9-837E-078A71CFA8FF}" destId="{C805E9BA-785B-4119-A3E6-73FA6D1671B4}" srcOrd="5" destOrd="0" presId="urn:microsoft.com/office/officeart/2005/8/layout/radial6"/>
    <dgm:cxn modelId="{E25B5AB1-D2F6-45B9-B537-4E57E7D9A489}" type="presParOf" srcId="{EC73FCA4-182A-4EE9-837E-078A71CFA8FF}" destId="{146ECEE1-68C3-4C8D-8714-29D90AEE5D77}" srcOrd="6" destOrd="0" presId="urn:microsoft.com/office/officeart/2005/8/layout/radial6"/>
    <dgm:cxn modelId="{EB5BD73F-7A8C-4B60-8BB8-88DAB14D75B0}" type="presParOf" srcId="{EC73FCA4-182A-4EE9-837E-078A71CFA8FF}" destId="{8827AFF3-6EB6-4C77-83F2-6C59DF6486A6}" srcOrd="7" destOrd="0" presId="urn:microsoft.com/office/officeart/2005/8/layout/radial6"/>
    <dgm:cxn modelId="{AD3CAC09-3F70-4B87-8444-96D495BA63EE}" type="presParOf" srcId="{EC73FCA4-182A-4EE9-837E-078A71CFA8FF}" destId="{C5C5FDC1-EBA4-4860-A705-8B65E7154A25}" srcOrd="8" destOrd="0" presId="urn:microsoft.com/office/officeart/2005/8/layout/radial6"/>
    <dgm:cxn modelId="{1083CC8C-2E53-4E7F-B01F-345D8EDA8DAE}" type="presParOf" srcId="{EC73FCA4-182A-4EE9-837E-078A71CFA8FF}" destId="{6A8B8D9C-B50C-4745-8492-F553A96678E3}" srcOrd="9" destOrd="0" presId="urn:microsoft.com/office/officeart/2005/8/layout/radial6"/>
    <dgm:cxn modelId="{A7E8825B-8B06-4A75-9B3A-282082D52B8E}" type="presParOf" srcId="{EC73FCA4-182A-4EE9-837E-078A71CFA8FF}" destId="{65BC23A0-EB1C-439A-864F-DC8FCB3449FA}" srcOrd="10" destOrd="0" presId="urn:microsoft.com/office/officeart/2005/8/layout/radial6"/>
    <dgm:cxn modelId="{3068793C-4E42-414E-8963-8E0B271A7C11}" type="presParOf" srcId="{EC73FCA4-182A-4EE9-837E-078A71CFA8FF}" destId="{CA1AF0B6-C488-4EAA-9441-29D36182A616}" srcOrd="11" destOrd="0" presId="urn:microsoft.com/office/officeart/2005/8/layout/radial6"/>
    <dgm:cxn modelId="{923E7531-8F55-49C8-AAC3-DDD3BC7C6326}" type="presParOf" srcId="{EC73FCA4-182A-4EE9-837E-078A71CFA8FF}" destId="{45685DAE-565F-4E74-B286-9526639B50C4}" srcOrd="12" destOrd="0" presId="urn:microsoft.com/office/officeart/2005/8/layout/radial6"/>
    <dgm:cxn modelId="{752E3F17-24A0-4447-ABF9-19E995677E28}" type="presParOf" srcId="{EC73FCA4-182A-4EE9-837E-078A71CFA8FF}" destId="{3DEF3860-543A-4BE4-A785-907BB3C16EEE}" srcOrd="13" destOrd="0" presId="urn:microsoft.com/office/officeart/2005/8/layout/radial6"/>
    <dgm:cxn modelId="{6E419841-FCBA-4949-8B21-3DAB910A7AD4}" type="presParOf" srcId="{EC73FCA4-182A-4EE9-837E-078A71CFA8FF}" destId="{6919265F-ACD0-4F60-BDD0-F74A420E89AF}" srcOrd="14" destOrd="0" presId="urn:microsoft.com/office/officeart/2005/8/layout/radial6"/>
    <dgm:cxn modelId="{320A5675-E91A-493B-B249-2ADAE2A8EBA6}" type="presParOf" srcId="{EC73FCA4-182A-4EE9-837E-078A71CFA8FF}" destId="{466CD412-DBC5-4E02-92F5-05F1C2FBED3F}" srcOrd="15" destOrd="0" presId="urn:microsoft.com/office/officeart/2005/8/layout/radial6"/>
    <dgm:cxn modelId="{70A8BDE3-1901-459F-9538-007456901ED0}" type="presParOf" srcId="{EC73FCA4-182A-4EE9-837E-078A71CFA8FF}" destId="{A494E038-4831-4DCA-82E0-3823AD69C8D8}" srcOrd="16" destOrd="0" presId="urn:microsoft.com/office/officeart/2005/8/layout/radial6"/>
    <dgm:cxn modelId="{FF206EE7-7C3E-4230-8EB1-1E8C62B1D4C3}" type="presParOf" srcId="{EC73FCA4-182A-4EE9-837E-078A71CFA8FF}" destId="{C2BEDF11-0180-4B78-B457-055E71222A80}" srcOrd="17" destOrd="0" presId="urn:microsoft.com/office/officeart/2005/8/layout/radial6"/>
    <dgm:cxn modelId="{D56BEC6E-D759-4DF2-8BDC-B02CE36DA787}" type="presParOf" srcId="{EC73FCA4-182A-4EE9-837E-078A71CFA8FF}" destId="{FBE3C3D7-6FCC-410E-9E41-F63F0747A668}" srcOrd="18"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3C3D7-6FCC-410E-9E41-F63F0747A668}">
      <dsp:nvSpPr>
        <dsp:cNvPr id="0" name=""/>
        <dsp:cNvSpPr/>
      </dsp:nvSpPr>
      <dsp:spPr>
        <a:xfrm>
          <a:off x="1622566" y="681808"/>
          <a:ext cx="4678449" cy="4678449"/>
        </a:xfrm>
        <a:prstGeom prst="blockArc">
          <a:avLst>
            <a:gd name="adj1" fmla="val 12600000"/>
            <a:gd name="adj2" fmla="val 16200000"/>
            <a:gd name="adj3" fmla="val 451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6CD412-DBC5-4E02-92F5-05F1C2FBED3F}">
      <dsp:nvSpPr>
        <dsp:cNvPr id="0" name=""/>
        <dsp:cNvSpPr/>
      </dsp:nvSpPr>
      <dsp:spPr>
        <a:xfrm>
          <a:off x="1622566" y="681808"/>
          <a:ext cx="4678449" cy="4678449"/>
        </a:xfrm>
        <a:prstGeom prst="blockArc">
          <a:avLst>
            <a:gd name="adj1" fmla="val 9000000"/>
            <a:gd name="adj2" fmla="val 12600000"/>
            <a:gd name="adj3" fmla="val 451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685DAE-565F-4E74-B286-9526639B50C4}">
      <dsp:nvSpPr>
        <dsp:cNvPr id="0" name=""/>
        <dsp:cNvSpPr/>
      </dsp:nvSpPr>
      <dsp:spPr>
        <a:xfrm>
          <a:off x="1622566" y="681808"/>
          <a:ext cx="4678449" cy="4678449"/>
        </a:xfrm>
        <a:prstGeom prst="blockArc">
          <a:avLst>
            <a:gd name="adj1" fmla="val 5400000"/>
            <a:gd name="adj2" fmla="val 9000000"/>
            <a:gd name="adj3" fmla="val 451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8B8D9C-B50C-4745-8492-F553A96678E3}">
      <dsp:nvSpPr>
        <dsp:cNvPr id="0" name=""/>
        <dsp:cNvSpPr/>
      </dsp:nvSpPr>
      <dsp:spPr>
        <a:xfrm>
          <a:off x="1622566" y="681808"/>
          <a:ext cx="4678449" cy="4678449"/>
        </a:xfrm>
        <a:prstGeom prst="blockArc">
          <a:avLst>
            <a:gd name="adj1" fmla="val 1800000"/>
            <a:gd name="adj2" fmla="val 5400000"/>
            <a:gd name="adj3" fmla="val 451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6ECEE1-68C3-4C8D-8714-29D90AEE5D77}">
      <dsp:nvSpPr>
        <dsp:cNvPr id="0" name=""/>
        <dsp:cNvSpPr/>
      </dsp:nvSpPr>
      <dsp:spPr>
        <a:xfrm>
          <a:off x="1622566" y="681808"/>
          <a:ext cx="4678449" cy="4678449"/>
        </a:xfrm>
        <a:prstGeom prst="blockArc">
          <a:avLst>
            <a:gd name="adj1" fmla="val 19800000"/>
            <a:gd name="adj2" fmla="val 1800000"/>
            <a:gd name="adj3" fmla="val 451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B6F8F4-5C53-452C-85ED-9F91CF590541}">
      <dsp:nvSpPr>
        <dsp:cNvPr id="0" name=""/>
        <dsp:cNvSpPr/>
      </dsp:nvSpPr>
      <dsp:spPr>
        <a:xfrm>
          <a:off x="1622566" y="681808"/>
          <a:ext cx="4678449" cy="4678449"/>
        </a:xfrm>
        <a:prstGeom prst="blockArc">
          <a:avLst>
            <a:gd name="adj1" fmla="val 16200000"/>
            <a:gd name="adj2" fmla="val 19800000"/>
            <a:gd name="adj3" fmla="val 451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F9DBBB-C2B1-4F47-BF09-E5E7E62FF21A}">
      <dsp:nvSpPr>
        <dsp:cNvPr id="0" name=""/>
        <dsp:cNvSpPr/>
      </dsp:nvSpPr>
      <dsp:spPr>
        <a:xfrm>
          <a:off x="2913309" y="1972551"/>
          <a:ext cx="2096963" cy="209696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Mission</a:t>
          </a:r>
        </a:p>
      </dsp:txBody>
      <dsp:txXfrm>
        <a:off x="3220402" y="2279644"/>
        <a:ext cx="1482777" cy="1482777"/>
      </dsp:txXfrm>
    </dsp:sp>
    <dsp:sp modelId="{F25CDC8A-F061-4725-AB28-795A251E7840}">
      <dsp:nvSpPr>
        <dsp:cNvPr id="0" name=""/>
        <dsp:cNvSpPr/>
      </dsp:nvSpPr>
      <dsp:spPr>
        <a:xfrm>
          <a:off x="3227853" y="714"/>
          <a:ext cx="1467874" cy="14678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Authenticity</a:t>
          </a:r>
        </a:p>
      </dsp:txBody>
      <dsp:txXfrm>
        <a:off x="3442818" y="215679"/>
        <a:ext cx="1037944" cy="1037944"/>
      </dsp:txXfrm>
    </dsp:sp>
    <dsp:sp modelId="{8E3549FA-DF3C-4EB5-8752-1B4CCF8498E1}">
      <dsp:nvSpPr>
        <dsp:cNvPr id="0" name=""/>
        <dsp:cNvSpPr/>
      </dsp:nvSpPr>
      <dsp:spPr>
        <a:xfrm>
          <a:off x="5207918" y="1143905"/>
          <a:ext cx="1467874" cy="14678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Accessibility</a:t>
          </a:r>
        </a:p>
      </dsp:txBody>
      <dsp:txXfrm>
        <a:off x="5422883" y="1358870"/>
        <a:ext cx="1037944" cy="1037944"/>
      </dsp:txXfrm>
    </dsp:sp>
    <dsp:sp modelId="{8827AFF3-6EB6-4C77-83F2-6C59DF6486A6}">
      <dsp:nvSpPr>
        <dsp:cNvPr id="0" name=""/>
        <dsp:cNvSpPr/>
      </dsp:nvSpPr>
      <dsp:spPr>
        <a:xfrm>
          <a:off x="5207918" y="3430286"/>
          <a:ext cx="1467874" cy="14678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Affordability</a:t>
          </a:r>
        </a:p>
      </dsp:txBody>
      <dsp:txXfrm>
        <a:off x="5422883" y="3645251"/>
        <a:ext cx="1037944" cy="1037944"/>
      </dsp:txXfrm>
    </dsp:sp>
    <dsp:sp modelId="{65BC23A0-EB1C-439A-864F-DC8FCB3449FA}">
      <dsp:nvSpPr>
        <dsp:cNvPr id="0" name=""/>
        <dsp:cNvSpPr/>
      </dsp:nvSpPr>
      <dsp:spPr>
        <a:xfrm>
          <a:off x="3227853" y="4573477"/>
          <a:ext cx="1467874" cy="14678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Community</a:t>
          </a:r>
        </a:p>
      </dsp:txBody>
      <dsp:txXfrm>
        <a:off x="3442818" y="4788442"/>
        <a:ext cx="1037944" cy="1037944"/>
      </dsp:txXfrm>
    </dsp:sp>
    <dsp:sp modelId="{3DEF3860-543A-4BE4-A785-907BB3C16EEE}">
      <dsp:nvSpPr>
        <dsp:cNvPr id="0" name=""/>
        <dsp:cNvSpPr/>
      </dsp:nvSpPr>
      <dsp:spPr>
        <a:xfrm>
          <a:off x="1247789" y="3430286"/>
          <a:ext cx="1467874" cy="14678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Islamic Ethics</a:t>
          </a:r>
        </a:p>
      </dsp:txBody>
      <dsp:txXfrm>
        <a:off x="1462754" y="3645251"/>
        <a:ext cx="1037944" cy="1037944"/>
      </dsp:txXfrm>
    </dsp:sp>
    <dsp:sp modelId="{A494E038-4831-4DCA-82E0-3823AD69C8D8}">
      <dsp:nvSpPr>
        <dsp:cNvPr id="0" name=""/>
        <dsp:cNvSpPr/>
      </dsp:nvSpPr>
      <dsp:spPr>
        <a:xfrm>
          <a:off x="1247789" y="1143905"/>
          <a:ext cx="1467874" cy="146787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Quality and Application</a:t>
          </a:r>
        </a:p>
      </dsp:txBody>
      <dsp:txXfrm>
        <a:off x="1462754" y="1358870"/>
        <a:ext cx="1037944" cy="103794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B769D-CE46-4506-83D8-F7E99C809716}" type="datetimeFigureOut">
              <a:rPr lang="en-US" smtClean="0"/>
              <a:pPr/>
              <a:t>5/28/2020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25AC10-D422-442B-A1A0-E784EDFAB8E0}" type="slidenum">
              <a:rPr lang="en-US" smtClean="0"/>
              <a:pPr/>
              <a:t>‹#›</a:t>
            </a:fld>
            <a:endParaRPr lang="en-US"/>
          </a:p>
        </p:txBody>
      </p:sp>
    </p:spTree>
    <p:extLst>
      <p:ext uri="{BB962C8B-B14F-4D97-AF65-F5344CB8AC3E}">
        <p14:creationId xmlns:p14="http://schemas.microsoft.com/office/powerpoint/2010/main" xmlns="" val="1581830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25AC10-D422-442B-A1A0-E784EDFAB8E0}" type="slidenum">
              <a:rPr lang="en-US" smtClean="0"/>
              <a:pPr/>
              <a:t>1</a:t>
            </a:fld>
            <a:endParaRPr lang="en-US" dirty="0"/>
          </a:p>
        </p:txBody>
      </p:sp>
    </p:spTree>
    <p:extLst>
      <p:ext uri="{BB962C8B-B14F-4D97-AF65-F5344CB8AC3E}">
        <p14:creationId xmlns:p14="http://schemas.microsoft.com/office/powerpoint/2010/main" xmlns="" val="224875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dirty="0">
                <a:solidFill>
                  <a:schemeClr val="tx1">
                    <a:lumMod val="75000"/>
                    <a:lumOff val="25000"/>
                  </a:schemeClr>
                </a:solidFill>
              </a:rPr>
              <a:t> </a:t>
            </a:r>
          </a:p>
          <a:p>
            <a:endParaRPr lang="en-US" sz="1200"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1A25AC10-D422-442B-A1A0-E784EDFAB8E0}" type="slidenum">
              <a:rPr lang="en-US" smtClean="0"/>
              <a:pPr/>
              <a:t>4</a:t>
            </a:fld>
            <a:endParaRPr lang="en-US"/>
          </a:p>
        </p:txBody>
      </p:sp>
    </p:spTree>
    <p:extLst>
      <p:ext uri="{BB962C8B-B14F-4D97-AF65-F5344CB8AC3E}">
        <p14:creationId xmlns:p14="http://schemas.microsoft.com/office/powerpoint/2010/main" xmlns="" val="248288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1BD95B-7B5F-4983-977A-72A1A12EC89E}" type="datetimeFigureOut">
              <a:rPr lang="en-US" smtClean="0"/>
              <a:pPr/>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BD95B-7B5F-4983-977A-72A1A12EC89E}" type="datetimeFigureOut">
              <a:rPr lang="en-US" smtClean="0"/>
              <a:pPr/>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BD95B-7B5F-4983-977A-72A1A12EC89E}" type="datetimeFigureOut">
              <a:rPr lang="en-US" smtClean="0"/>
              <a:pPr/>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BD95B-7B5F-4983-977A-72A1A12EC89E}" type="datetimeFigureOut">
              <a:rPr lang="en-US" smtClean="0"/>
              <a:pPr/>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1BD95B-7B5F-4983-977A-72A1A12EC89E}" type="datetimeFigureOut">
              <a:rPr lang="en-US" smtClean="0"/>
              <a:pPr/>
              <a:t>5/28/2020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1BD95B-7B5F-4983-977A-72A1A12EC89E}" type="datetimeFigureOut">
              <a:rPr lang="en-US" smtClean="0"/>
              <a:pPr/>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1BD95B-7B5F-4983-977A-72A1A12EC89E}" type="datetimeFigureOut">
              <a:rPr lang="en-US" smtClean="0"/>
              <a:pPr/>
              <a:t>5/28/2020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BD95B-7B5F-4983-977A-72A1A12EC89E}" type="datetimeFigureOut">
              <a:rPr lang="en-US" smtClean="0"/>
              <a:pPr/>
              <a:t>5/28/2020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BD95B-7B5F-4983-977A-72A1A12EC89E}" type="datetimeFigureOut">
              <a:rPr lang="en-US" smtClean="0"/>
              <a:pPr/>
              <a:t>5/28/2020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1BD95B-7B5F-4983-977A-72A1A12EC89E}" type="datetimeFigureOut">
              <a:rPr lang="en-US" smtClean="0"/>
              <a:pPr/>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1BD95B-7B5F-4983-977A-72A1A12EC89E}" type="datetimeFigureOut">
              <a:rPr lang="en-US" smtClean="0"/>
              <a:pPr/>
              <a:t>5/28/2020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A1C8C-2589-4A4D-BCB5-2E28000B4E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BD95B-7B5F-4983-977A-72A1A12EC89E}" type="datetimeFigureOut">
              <a:rPr lang="en-US" smtClean="0"/>
              <a:pPr/>
              <a:t>5/28/2020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A1C8C-2589-4A4D-BCB5-2E28000B4E2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886200" y="6492388"/>
            <a:ext cx="1600200" cy="307777"/>
          </a:xfrm>
          <a:prstGeom prst="rect">
            <a:avLst/>
          </a:prstGeom>
          <a:noFill/>
        </p:spPr>
        <p:txBody>
          <a:bodyPr wrap="square" rtlCol="0" anchor="b">
            <a:spAutoFit/>
          </a:bodyPr>
          <a:lstStyle/>
          <a:p>
            <a:pPr algn="ctr"/>
            <a:r>
              <a:rPr lang="en-US" sz="1400" dirty="0">
                <a:solidFill>
                  <a:schemeClr val="accent4">
                    <a:lumMod val="50000"/>
                  </a:schemeClr>
                </a:solidFill>
              </a:rPr>
              <a:t>www.iou.edu.gm</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83046" y="764024"/>
            <a:ext cx="8267700" cy="6093976"/>
          </a:xfrm>
          <a:prstGeom prst="rect">
            <a:avLst/>
          </a:prstGeom>
        </p:spPr>
        <p:txBody>
          <a:bodyPr wrap="square">
            <a:spAutoFit/>
          </a:bodyPr>
          <a:lstStyle/>
          <a:p>
            <a:pPr marL="285750" indent="-285750">
              <a:lnSpc>
                <a:spcPct val="150000"/>
              </a:lnSpc>
              <a:buFont typeface="Arial" pitchFamily="34" charset="0"/>
              <a:buChar char="•"/>
            </a:pPr>
            <a:r>
              <a:rPr lang="en-US" sz="2400" b="1" dirty="0">
                <a:solidFill>
                  <a:schemeClr val="bg1"/>
                </a:solidFill>
              </a:rPr>
              <a:t>Department of Islamic Studies</a:t>
            </a:r>
            <a:endParaRPr lang="en-US" sz="2400" dirty="0">
              <a:solidFill>
                <a:schemeClr val="bg1"/>
              </a:solidFill>
            </a:endParaRPr>
          </a:p>
          <a:p>
            <a:pPr marL="285750" indent="-285750">
              <a:lnSpc>
                <a:spcPct val="150000"/>
              </a:lnSpc>
              <a:buFont typeface="Arial" pitchFamily="34" charset="0"/>
              <a:buChar char="•"/>
            </a:pPr>
            <a:r>
              <a:rPr lang="en-US" sz="2400" b="1" dirty="0">
                <a:solidFill>
                  <a:schemeClr val="bg1"/>
                </a:solidFill>
              </a:rPr>
              <a:t>Department of Education</a:t>
            </a:r>
          </a:p>
          <a:p>
            <a:pPr marL="285750" indent="-285750">
              <a:lnSpc>
                <a:spcPct val="150000"/>
              </a:lnSpc>
              <a:buFont typeface="Arial" pitchFamily="34" charset="0"/>
              <a:buChar char="•"/>
            </a:pPr>
            <a:r>
              <a:rPr lang="en-US" sz="2400" b="1" dirty="0">
                <a:solidFill>
                  <a:schemeClr val="bg1"/>
                </a:solidFill>
              </a:rPr>
              <a:t>Department of </a:t>
            </a:r>
            <a:r>
              <a:rPr lang="en-GB" sz="2400" b="1" dirty="0">
                <a:solidFill>
                  <a:schemeClr val="bg1"/>
                </a:solidFill>
              </a:rPr>
              <a:t>Islamic Economics, Banking &amp; Finance</a:t>
            </a:r>
            <a:endParaRPr lang="en-US" sz="2400" dirty="0">
              <a:solidFill>
                <a:schemeClr val="bg1"/>
              </a:solidFill>
            </a:endParaRPr>
          </a:p>
          <a:p>
            <a:pPr marL="285750" lvl="0" indent="-285750">
              <a:lnSpc>
                <a:spcPct val="150000"/>
              </a:lnSpc>
              <a:buFont typeface="Arial" pitchFamily="34" charset="0"/>
              <a:buChar char="•"/>
            </a:pPr>
            <a:r>
              <a:rPr lang="en-US" sz="2400" b="1" dirty="0">
                <a:solidFill>
                  <a:schemeClr val="bg1"/>
                </a:solidFill>
              </a:rPr>
              <a:t>Department of Psychology</a:t>
            </a:r>
            <a:endParaRPr lang="en-GB" sz="2400" b="1" dirty="0">
              <a:solidFill>
                <a:schemeClr val="bg1"/>
              </a:solidFill>
            </a:endParaRPr>
          </a:p>
          <a:p>
            <a:pPr marL="285750" lvl="0" indent="-285750">
              <a:lnSpc>
                <a:spcPct val="150000"/>
              </a:lnSpc>
              <a:buFont typeface="Arial" pitchFamily="34" charset="0"/>
              <a:buChar char="•"/>
            </a:pPr>
            <a:r>
              <a:rPr lang="en-GB" sz="2400" b="1" dirty="0">
                <a:solidFill>
                  <a:schemeClr val="bg1"/>
                </a:solidFill>
              </a:rPr>
              <a:t>Department of Business Administration </a:t>
            </a:r>
          </a:p>
          <a:p>
            <a:pPr marL="285750" lvl="0" indent="-285750">
              <a:lnSpc>
                <a:spcPct val="150000"/>
              </a:lnSpc>
              <a:buFont typeface="Arial" pitchFamily="34" charset="0"/>
              <a:buChar char="•"/>
            </a:pPr>
            <a:r>
              <a:rPr lang="en-GB" sz="2400" b="1" dirty="0">
                <a:solidFill>
                  <a:schemeClr val="bg1"/>
                </a:solidFill>
              </a:rPr>
              <a:t>Department of Information Technology</a:t>
            </a:r>
            <a:endParaRPr lang="en-US" sz="2400" b="1" dirty="0">
              <a:solidFill>
                <a:schemeClr val="bg1"/>
              </a:solidFill>
            </a:endParaRPr>
          </a:p>
          <a:p>
            <a:pPr marL="285750" lvl="0" indent="-285750">
              <a:lnSpc>
                <a:spcPct val="150000"/>
              </a:lnSpc>
              <a:buFont typeface="Arial" pitchFamily="34" charset="0"/>
              <a:buChar char="•"/>
            </a:pPr>
            <a:r>
              <a:rPr lang="en-US" sz="2400" b="1" dirty="0">
                <a:solidFill>
                  <a:schemeClr val="bg1"/>
                </a:solidFill>
              </a:rPr>
              <a:t>Department of </a:t>
            </a:r>
            <a:r>
              <a:rPr lang="en-GB" sz="2400" b="1" dirty="0">
                <a:solidFill>
                  <a:schemeClr val="bg1"/>
                </a:solidFill>
              </a:rPr>
              <a:t>Arabic Language and Linguistics</a:t>
            </a:r>
          </a:p>
          <a:p>
            <a:pPr marL="285750" lvl="0" indent="-285750">
              <a:lnSpc>
                <a:spcPct val="150000"/>
              </a:lnSpc>
              <a:buFont typeface="Arial" pitchFamily="34" charset="0"/>
              <a:buChar char="•"/>
            </a:pPr>
            <a:r>
              <a:rPr lang="en-GB" sz="2400" b="1" dirty="0">
                <a:solidFill>
                  <a:schemeClr val="bg1"/>
                </a:solidFill>
              </a:rPr>
              <a:t>Department of English Language and Linguistic</a:t>
            </a:r>
            <a:endParaRPr lang="en-US" sz="2400" dirty="0">
              <a:solidFill>
                <a:schemeClr val="bg1"/>
              </a:solidFill>
            </a:endParaRPr>
          </a:p>
          <a:p>
            <a:pPr marL="285750" indent="-285750">
              <a:lnSpc>
                <a:spcPct val="150000"/>
              </a:lnSpc>
              <a:buFont typeface="Arial" pitchFamily="34" charset="0"/>
              <a:buChar char="•"/>
            </a:pPr>
            <a:r>
              <a:rPr lang="en-US" sz="2400" b="1" dirty="0">
                <a:solidFill>
                  <a:schemeClr val="bg1"/>
                </a:solidFill>
              </a:rPr>
              <a:t>Global Qur’an Memorization Center</a:t>
            </a:r>
          </a:p>
          <a:p>
            <a:pPr marL="285750" indent="-285750">
              <a:lnSpc>
                <a:spcPct val="150000"/>
              </a:lnSpc>
              <a:buFont typeface="Arial" pitchFamily="34" charset="0"/>
              <a:buChar char="•"/>
            </a:pPr>
            <a:r>
              <a:rPr lang="en-US" sz="2400" b="1" dirty="0">
                <a:solidFill>
                  <a:schemeClr val="bg1"/>
                </a:solidFill>
              </a:rPr>
              <a:t>General Diploma in Islamic Studies</a:t>
            </a:r>
            <a:r>
              <a:rPr lang="en-US" sz="2000" dirty="0">
                <a:solidFill>
                  <a:schemeClr val="bg1"/>
                </a:solidFill>
              </a:rPr>
              <a:t/>
            </a:r>
            <a:br>
              <a:rPr lang="en-US" sz="2000" dirty="0">
                <a:solidFill>
                  <a:schemeClr val="bg1"/>
                </a:solidFill>
              </a:rPr>
            </a:br>
            <a:endParaRPr lang="en-US" sz="2000" dirty="0">
              <a:solidFill>
                <a:schemeClr val="bg1"/>
              </a:solidFill>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dirty="0">
                <a:solidFill>
                  <a:schemeClr val="accent4">
                    <a:lumMod val="50000"/>
                  </a:schemeClr>
                </a:solidFill>
              </a:rPr>
              <a:t>www.iou.edu.gm</a:t>
            </a:r>
          </a:p>
        </p:txBody>
      </p:sp>
    </p:spTree>
    <p:extLst>
      <p:ext uri="{BB962C8B-B14F-4D97-AF65-F5344CB8AC3E}">
        <p14:creationId xmlns:p14="http://schemas.microsoft.com/office/powerpoint/2010/main" xmlns="" val="2210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80411" y="1544084"/>
            <a:ext cx="7467600" cy="2062103"/>
          </a:xfrm>
          <a:prstGeom prst="rect">
            <a:avLst/>
          </a:prstGeom>
          <a:noFill/>
        </p:spPr>
        <p:txBody>
          <a:bodyPr wrap="square" rtlCol="0">
            <a:spAutoFit/>
          </a:bodyPr>
          <a:lstStyle/>
          <a:p>
            <a:pPr algn="ctr"/>
            <a:r>
              <a:rPr lang="en-US" sz="4000" b="1" dirty="0">
                <a:solidFill>
                  <a:srgbClr val="EDEDED"/>
                </a:solidFill>
                <a:latin typeface="Cambo" pitchFamily="50" charset="0"/>
              </a:rPr>
              <a:t>Department</a:t>
            </a:r>
          </a:p>
          <a:p>
            <a:pPr algn="ctr"/>
            <a:r>
              <a:rPr lang="en-US" sz="4000" b="1" dirty="0">
                <a:solidFill>
                  <a:srgbClr val="EDEDED"/>
                </a:solidFill>
                <a:latin typeface="Cambo" pitchFamily="50" charset="0"/>
              </a:rPr>
              <a:t>Of</a:t>
            </a:r>
          </a:p>
          <a:p>
            <a:pPr algn="ctr"/>
            <a:endParaRPr lang="en-US" sz="4800" b="1" dirty="0">
              <a:solidFill>
                <a:schemeClr val="bg1"/>
              </a:solidFill>
              <a:latin typeface="Cambo" pitchFamily="50" charset="0"/>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solidFill>
              </a:rPr>
              <a:t>www.iou.edu.gm</a:t>
            </a:r>
          </a:p>
        </p:txBody>
      </p:sp>
      <p:sp>
        <p:nvSpPr>
          <p:cNvPr id="10" name="Rectangle 9"/>
          <p:cNvSpPr/>
          <p:nvPr/>
        </p:nvSpPr>
        <p:spPr>
          <a:xfrm>
            <a:off x="1750845" y="2469792"/>
            <a:ext cx="2964855" cy="1015663"/>
          </a:xfrm>
          <a:prstGeom prst="rect">
            <a:avLst/>
          </a:prstGeom>
        </p:spPr>
        <p:txBody>
          <a:bodyPr wrap="square">
            <a:spAutoFit/>
          </a:bodyPr>
          <a:lstStyle/>
          <a:p>
            <a:pPr algn="ctr"/>
            <a:r>
              <a:rPr lang="en-US" sz="6000" b="1" dirty="0">
                <a:solidFill>
                  <a:srgbClr val="F6C22E"/>
                </a:solidFill>
                <a:latin typeface="Cambo" pitchFamily="50" charset="0"/>
              </a:rPr>
              <a:t>Islamic</a:t>
            </a:r>
          </a:p>
        </p:txBody>
      </p:sp>
      <p:sp>
        <p:nvSpPr>
          <p:cNvPr id="11" name="Rectangle 10"/>
          <p:cNvSpPr/>
          <p:nvPr/>
        </p:nvSpPr>
        <p:spPr>
          <a:xfrm>
            <a:off x="1095431" y="3092736"/>
            <a:ext cx="4165886" cy="1200329"/>
          </a:xfrm>
          <a:prstGeom prst="rect">
            <a:avLst/>
          </a:prstGeom>
        </p:spPr>
        <p:txBody>
          <a:bodyPr wrap="square">
            <a:spAutoFit/>
          </a:bodyPr>
          <a:lstStyle/>
          <a:p>
            <a:pPr algn="ctr"/>
            <a:r>
              <a:rPr lang="en-US" sz="7200" b="1" dirty="0">
                <a:solidFill>
                  <a:srgbClr val="F6C22E"/>
                </a:solidFill>
                <a:latin typeface="Cambo" pitchFamily="50" charset="0"/>
              </a:rPr>
              <a:t>Studies </a:t>
            </a:r>
          </a:p>
        </p:txBody>
      </p:sp>
    </p:spTree>
    <p:extLst>
      <p:ext uri="{BB962C8B-B14F-4D97-AF65-F5344CB8AC3E}">
        <p14:creationId xmlns:p14="http://schemas.microsoft.com/office/powerpoint/2010/main" xmlns="" val="1858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96452" y="604333"/>
            <a:ext cx="8641686" cy="4462760"/>
          </a:xfrm>
          <a:prstGeom prst="rect">
            <a:avLst/>
          </a:prstGeom>
        </p:spPr>
        <p:txBody>
          <a:bodyPr wrap="square">
            <a:spAutoFit/>
          </a:bodyPr>
          <a:lstStyle/>
          <a:p>
            <a:pPr lvl="0"/>
            <a:r>
              <a:rPr lang="en-US" sz="3200" b="1" dirty="0">
                <a:solidFill>
                  <a:srgbClr val="EDEDED"/>
                </a:solidFill>
                <a:latin typeface="Cambo" pitchFamily="50" charset="0"/>
              </a:rPr>
              <a:t>Bachelor of Arts in</a:t>
            </a:r>
          </a:p>
          <a:p>
            <a:pPr lvl="0"/>
            <a:r>
              <a:rPr lang="en-US" sz="3200" b="1" dirty="0">
                <a:solidFill>
                  <a:srgbClr val="EDEDED"/>
                </a:solidFill>
                <a:latin typeface="Cambo" pitchFamily="50" charset="0"/>
              </a:rPr>
              <a:t>Islamic Studies  (BAIS)</a:t>
            </a:r>
          </a:p>
          <a:p>
            <a:r>
              <a:rPr lang="en-US" sz="2000" dirty="0">
                <a:solidFill>
                  <a:srgbClr val="F7BC47"/>
                </a:solidFill>
              </a:rPr>
              <a:t> </a:t>
            </a:r>
          </a:p>
          <a:p>
            <a:pPr marL="285750" lvl="0" indent="-285750"/>
            <a:r>
              <a:rPr lang="en-US" sz="2800" b="1" dirty="0">
                <a:solidFill>
                  <a:srgbClr val="F6C22E"/>
                </a:solidFill>
              </a:rPr>
              <a:t>BAIS Degree </a:t>
            </a:r>
          </a:p>
          <a:p>
            <a:pPr marL="742950" lvl="1" indent="-285750">
              <a:buFont typeface="Arial" panose="020B0604020202020204" pitchFamily="34" charset="0"/>
              <a:buChar char="•"/>
            </a:pPr>
            <a:r>
              <a:rPr lang="en-US" sz="2400" b="1" dirty="0">
                <a:solidFill>
                  <a:srgbClr val="EDEDED"/>
                </a:solidFill>
              </a:rPr>
              <a:t>High school diploma prerequisite</a:t>
            </a:r>
          </a:p>
          <a:p>
            <a:pPr marL="742950" lvl="1" indent="-285750">
              <a:buFont typeface="Arial" panose="020B0604020202020204" pitchFamily="34" charset="0"/>
              <a:buChar char="•"/>
            </a:pPr>
            <a:r>
              <a:rPr lang="en-US" sz="2400" b="1" dirty="0">
                <a:solidFill>
                  <a:srgbClr val="EDEDED"/>
                </a:solidFill>
              </a:rPr>
              <a:t>Part time or full time – Flexible pace</a:t>
            </a:r>
          </a:p>
          <a:p>
            <a:pPr marL="742950" lvl="1" indent="-285750">
              <a:buFont typeface="Arial" panose="020B0604020202020204" pitchFamily="34" charset="0"/>
              <a:buChar char="•"/>
            </a:pPr>
            <a:r>
              <a:rPr lang="en-US" sz="2400" b="1" dirty="0">
                <a:solidFill>
                  <a:srgbClr val="EDEDED"/>
                </a:solidFill>
              </a:rPr>
              <a:t>Maximum twelve years </a:t>
            </a:r>
          </a:p>
          <a:p>
            <a:pPr marL="285750" indent="-285750"/>
            <a:r>
              <a:rPr lang="en-US" sz="2800" b="1" dirty="0">
                <a:solidFill>
                  <a:srgbClr val="F6C22E"/>
                </a:solidFill>
              </a:rPr>
              <a:t>BAIS content</a:t>
            </a:r>
          </a:p>
          <a:p>
            <a:pPr marL="742950" lvl="1" indent="-285750">
              <a:buFont typeface="Arial" panose="020B0604020202020204" pitchFamily="34" charset="0"/>
              <a:buChar char="•"/>
            </a:pPr>
            <a:r>
              <a:rPr lang="en-US" sz="2400" b="1" dirty="0">
                <a:solidFill>
                  <a:srgbClr val="EDEDED"/>
                </a:solidFill>
              </a:rPr>
              <a:t>Core courses in </a:t>
            </a:r>
            <a:r>
              <a:rPr lang="en-US" sz="2400" b="1" dirty="0" err="1">
                <a:solidFill>
                  <a:srgbClr val="EDEDED"/>
                </a:solidFill>
              </a:rPr>
              <a:t>Sharee’ah</a:t>
            </a:r>
            <a:r>
              <a:rPr lang="en-US" sz="2400" b="1" dirty="0">
                <a:solidFill>
                  <a:srgbClr val="EDEDED"/>
                </a:solidFill>
              </a:rPr>
              <a:t> plus </a:t>
            </a:r>
            <a:r>
              <a:rPr lang="en-US" sz="2400" b="1" dirty="0" err="1">
                <a:solidFill>
                  <a:srgbClr val="EDEDED"/>
                </a:solidFill>
              </a:rPr>
              <a:t>Da’wah</a:t>
            </a:r>
            <a:r>
              <a:rPr lang="en-US" sz="2400" b="1" dirty="0">
                <a:solidFill>
                  <a:srgbClr val="EDEDED"/>
                </a:solidFill>
              </a:rPr>
              <a:t> supplement</a:t>
            </a:r>
          </a:p>
          <a:p>
            <a:pPr marL="742950" lvl="1" indent="-285750">
              <a:buFont typeface="Arial" panose="020B0604020202020204" pitchFamily="34" charset="0"/>
              <a:buChar char="•"/>
            </a:pPr>
            <a:r>
              <a:rPr lang="en-US" sz="2400" b="1" dirty="0">
                <a:solidFill>
                  <a:srgbClr val="EDEDED"/>
                </a:solidFill>
              </a:rPr>
              <a:t>Additional 5 Modern core course areas: Education, Psychology, Finance, Management &amp; ICT</a:t>
            </a: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rgbClr val="EDEDED"/>
                </a:solidFill>
              </a:rPr>
              <a:t>www.iou.edu.gm</a:t>
            </a:r>
          </a:p>
        </p:txBody>
      </p:sp>
    </p:spTree>
    <p:extLst>
      <p:ext uri="{BB962C8B-B14F-4D97-AF65-F5344CB8AC3E}">
        <p14:creationId xmlns:p14="http://schemas.microsoft.com/office/powerpoint/2010/main" xmlns="" val="1858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324832"/>
            <a:ext cx="9144000" cy="2069797"/>
          </a:xfrm>
          <a:prstGeom prst="rect">
            <a:avLst/>
          </a:prstGeom>
        </p:spPr>
        <p:txBody>
          <a:bodyPr wrap="square">
            <a:spAutoFit/>
          </a:bodyPr>
          <a:lstStyle/>
          <a:p>
            <a:pPr lvl="0" algn="ctr">
              <a:lnSpc>
                <a:spcPts val="3700"/>
              </a:lnSpc>
            </a:pPr>
            <a:r>
              <a:rPr lang="en-US" sz="3600" b="1" dirty="0">
                <a:latin typeface="Cambo" pitchFamily="50" charset="0"/>
              </a:rPr>
              <a:t>Master’s degree</a:t>
            </a:r>
          </a:p>
          <a:p>
            <a:pPr lvl="0" algn="ctr">
              <a:lnSpc>
                <a:spcPts val="3700"/>
              </a:lnSpc>
            </a:pPr>
            <a:r>
              <a:rPr lang="en-US" sz="3600" b="1" dirty="0">
                <a:latin typeface="Cambo" pitchFamily="50" charset="0"/>
              </a:rPr>
              <a:t>Program in</a:t>
            </a:r>
          </a:p>
          <a:p>
            <a:pPr lvl="0" algn="ctr">
              <a:lnSpc>
                <a:spcPts val="3700"/>
              </a:lnSpc>
            </a:pPr>
            <a:r>
              <a:rPr lang="en-US" sz="4000" b="1" dirty="0">
                <a:solidFill>
                  <a:schemeClr val="accent6">
                    <a:lumMod val="75000"/>
                  </a:schemeClr>
                </a:solidFill>
                <a:latin typeface="Cambo" pitchFamily="50" charset="0"/>
              </a:rPr>
              <a:t>Islamic Studies (MAIS)</a:t>
            </a:r>
          </a:p>
          <a:p>
            <a:pPr lvl="0"/>
            <a:endParaRPr lang="en-US" dirty="0">
              <a:solidFill>
                <a:srgbClr val="0033FF"/>
              </a:solidFill>
            </a:endParaRPr>
          </a:p>
          <a:p>
            <a:pPr lvl="0"/>
            <a:r>
              <a:rPr lang="en-US" dirty="0">
                <a:solidFill>
                  <a:srgbClr val="0033FF"/>
                </a:solidFill>
              </a:rPr>
              <a:t>	</a:t>
            </a:r>
            <a:endParaRPr lang="en-US" sz="2400" dirty="0">
              <a:solidFill>
                <a:srgbClr val="0033FF"/>
              </a:solidFill>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4" name="Rectangle 3"/>
          <p:cNvSpPr/>
          <p:nvPr/>
        </p:nvSpPr>
        <p:spPr>
          <a:xfrm>
            <a:off x="58059" y="2212303"/>
            <a:ext cx="4151084" cy="2123658"/>
          </a:xfrm>
          <a:prstGeom prst="rect">
            <a:avLst/>
          </a:prstGeom>
        </p:spPr>
        <p:txBody>
          <a:bodyPr wrap="square">
            <a:spAutoFit/>
          </a:bodyPr>
          <a:lstStyle/>
          <a:p>
            <a:pPr lvl="0"/>
            <a:r>
              <a:rPr lang="en-US" sz="2400" b="1" dirty="0">
                <a:solidFill>
                  <a:schemeClr val="accent6">
                    <a:lumMod val="75000"/>
                  </a:schemeClr>
                </a:solidFill>
              </a:rPr>
              <a:t>Prerequisites:</a:t>
            </a:r>
          </a:p>
          <a:p>
            <a:pPr lvl="0">
              <a:buFont typeface="Arial" pitchFamily="34" charset="0"/>
              <a:buChar char="•"/>
            </a:pPr>
            <a:r>
              <a:rPr lang="en-US" b="1" dirty="0"/>
              <a:t>  BA in Islamic Studies from</a:t>
            </a:r>
          </a:p>
          <a:p>
            <a:pPr lvl="0"/>
            <a:r>
              <a:rPr lang="en-US" b="1" dirty="0"/>
              <a:t>    an accredited institution</a:t>
            </a:r>
          </a:p>
          <a:p>
            <a:pPr lvl="0">
              <a:buFont typeface="Arial" pitchFamily="34" charset="0"/>
              <a:buChar char="•"/>
            </a:pPr>
            <a:r>
              <a:rPr lang="en-US" b="1" dirty="0"/>
              <a:t>  BA (in a subject other than </a:t>
            </a:r>
          </a:p>
          <a:p>
            <a:pPr lvl="0"/>
            <a:r>
              <a:rPr lang="en-US" b="1" dirty="0"/>
              <a:t>    Islamic Studies), e.g. B.Sc.,  </a:t>
            </a:r>
          </a:p>
          <a:p>
            <a:pPr lvl="0"/>
            <a:r>
              <a:rPr lang="en-US" b="1" dirty="0"/>
              <a:t>    </a:t>
            </a:r>
            <a:r>
              <a:rPr lang="en-US" b="1" dirty="0" err="1"/>
              <a:t>B.Com</a:t>
            </a:r>
            <a:r>
              <a:rPr lang="en-US" b="1" dirty="0"/>
              <a:t>,  or equivalent with </a:t>
            </a:r>
          </a:p>
          <a:p>
            <a:pPr lvl="0"/>
            <a:r>
              <a:rPr lang="en-US" b="1" dirty="0"/>
              <a:t>    BMAIS diploma from IOU</a:t>
            </a:r>
          </a:p>
        </p:txBody>
      </p:sp>
      <p:sp>
        <p:nvSpPr>
          <p:cNvPr id="5" name="Rectangle 4"/>
          <p:cNvSpPr/>
          <p:nvPr/>
        </p:nvSpPr>
        <p:spPr>
          <a:xfrm>
            <a:off x="58059" y="4568042"/>
            <a:ext cx="2678572" cy="1846659"/>
          </a:xfrm>
          <a:prstGeom prst="rect">
            <a:avLst/>
          </a:prstGeom>
        </p:spPr>
        <p:txBody>
          <a:bodyPr wrap="square">
            <a:spAutoFit/>
          </a:bodyPr>
          <a:lstStyle/>
          <a:p>
            <a:pPr lvl="0"/>
            <a:r>
              <a:rPr lang="en-US" sz="2400" b="1" dirty="0">
                <a:solidFill>
                  <a:schemeClr val="accent6">
                    <a:lumMod val="75000"/>
                  </a:schemeClr>
                </a:solidFill>
              </a:rPr>
              <a:t>Features:</a:t>
            </a:r>
            <a:endParaRPr lang="en-US" sz="1600" b="1" dirty="0">
              <a:solidFill>
                <a:schemeClr val="accent6">
                  <a:lumMod val="75000"/>
                </a:schemeClr>
              </a:solidFill>
            </a:endParaRPr>
          </a:p>
          <a:p>
            <a:pPr lvl="0">
              <a:buFont typeface="Arial" pitchFamily="34" charset="0"/>
              <a:buChar char="•"/>
            </a:pPr>
            <a:r>
              <a:rPr lang="en-US" b="1" dirty="0"/>
              <a:t>  Tuition-free</a:t>
            </a:r>
          </a:p>
          <a:p>
            <a:pPr lvl="0">
              <a:buFont typeface="Arial" pitchFamily="34" charset="0"/>
              <a:buChar char="•"/>
            </a:pPr>
            <a:r>
              <a:rPr lang="en-US" b="1" dirty="0"/>
              <a:t>  Completely online</a:t>
            </a:r>
          </a:p>
          <a:p>
            <a:pPr lvl="0">
              <a:buFont typeface="Arial" pitchFamily="34" charset="0"/>
              <a:buChar char="•"/>
            </a:pPr>
            <a:r>
              <a:rPr lang="en-US" b="1" dirty="0"/>
              <a:t>  English medium</a:t>
            </a:r>
          </a:p>
          <a:p>
            <a:pPr lvl="0">
              <a:buFont typeface="Arial" pitchFamily="34" charset="0"/>
              <a:buChar char="•"/>
            </a:pPr>
            <a:r>
              <a:rPr lang="en-US" b="1" dirty="0"/>
              <a:t>  Two to six years</a:t>
            </a:r>
          </a:p>
          <a:p>
            <a:pPr lvl="0">
              <a:buFont typeface="Arial" pitchFamily="34" charset="0"/>
              <a:buChar char="•"/>
            </a:pPr>
            <a:r>
              <a:rPr lang="en-US" b="1" dirty="0"/>
              <a:t>  15 courses + MA thesis</a:t>
            </a:r>
          </a:p>
        </p:txBody>
      </p:sp>
    </p:spTree>
    <p:extLst>
      <p:ext uri="{BB962C8B-B14F-4D97-AF65-F5344CB8AC3E}">
        <p14:creationId xmlns:p14="http://schemas.microsoft.com/office/powerpoint/2010/main" xmlns="" val="279049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solidFill>
              </a:rPr>
              <a:t>www.iou.edu.gm</a:t>
            </a:r>
          </a:p>
        </p:txBody>
      </p:sp>
      <p:sp>
        <p:nvSpPr>
          <p:cNvPr id="6" name="Rectangle 5"/>
          <p:cNvSpPr/>
          <p:nvPr/>
        </p:nvSpPr>
        <p:spPr>
          <a:xfrm>
            <a:off x="0" y="4493125"/>
            <a:ext cx="9144000" cy="830933"/>
          </a:xfrm>
          <a:prstGeom prst="rect">
            <a:avLst/>
          </a:prstGeom>
        </p:spPr>
        <p:txBody>
          <a:bodyPr wrap="square">
            <a:spAutoFit/>
          </a:bodyPr>
          <a:lstStyle/>
          <a:p>
            <a:pPr algn="ctr">
              <a:lnSpc>
                <a:spcPts val="5600"/>
              </a:lnSpc>
            </a:pPr>
            <a:r>
              <a:rPr lang="en-US" sz="6000" b="1" dirty="0">
                <a:solidFill>
                  <a:srgbClr val="0033FF"/>
                </a:solidFill>
                <a:effectLst>
                  <a:outerShdw blurRad="101600" dist="38100" dir="8100000" algn="tr" rotWithShape="0">
                    <a:prstClr val="black">
                      <a:alpha val="64000"/>
                    </a:prstClr>
                  </a:outerShdw>
                </a:effectLst>
                <a:latin typeface="Cambo" pitchFamily="50" charset="0"/>
              </a:rPr>
              <a:t>Higher Diploma</a:t>
            </a:r>
          </a:p>
        </p:txBody>
      </p:sp>
      <p:sp>
        <p:nvSpPr>
          <p:cNvPr id="4" name="Rectangle 3"/>
          <p:cNvSpPr/>
          <p:nvPr/>
        </p:nvSpPr>
        <p:spPr>
          <a:xfrm>
            <a:off x="0" y="5153992"/>
            <a:ext cx="9144000" cy="584775"/>
          </a:xfrm>
          <a:prstGeom prst="rect">
            <a:avLst/>
          </a:prstGeom>
        </p:spPr>
        <p:txBody>
          <a:bodyPr wrap="square">
            <a:spAutoFit/>
          </a:bodyPr>
          <a:lstStyle/>
          <a:p>
            <a:pPr algn="ctr"/>
            <a:r>
              <a:rPr lang="en-US" sz="3200" b="1" dirty="0">
                <a:solidFill>
                  <a:srgbClr val="0033FF"/>
                </a:solidFill>
                <a:effectLst>
                  <a:outerShdw blurRad="101600" dist="38100" dir="8100000" algn="tr" rotWithShape="0">
                    <a:prstClr val="black">
                      <a:alpha val="64000"/>
                    </a:prstClr>
                  </a:outerShdw>
                </a:effectLst>
                <a:latin typeface="Cambo" pitchFamily="50" charset="0"/>
              </a:rPr>
              <a:t>Bridge to MA (BMAIS)</a:t>
            </a:r>
          </a:p>
        </p:txBody>
      </p:sp>
      <p:sp>
        <p:nvSpPr>
          <p:cNvPr id="5" name="TextBox 4"/>
          <p:cNvSpPr txBox="1"/>
          <p:nvPr/>
        </p:nvSpPr>
        <p:spPr>
          <a:xfrm>
            <a:off x="353961" y="5734607"/>
            <a:ext cx="8509819" cy="769441"/>
          </a:xfrm>
          <a:prstGeom prst="rect">
            <a:avLst/>
          </a:prstGeom>
          <a:noFill/>
        </p:spPr>
        <p:txBody>
          <a:bodyPr wrap="square" rtlCol="0">
            <a:spAutoFit/>
          </a:bodyPr>
          <a:lstStyle/>
          <a:p>
            <a:pPr algn="ctr"/>
            <a:r>
              <a:rPr lang="en-GB" sz="2200" b="1" dirty="0">
                <a:solidFill>
                  <a:srgbClr val="2E81FA"/>
                </a:solidFill>
              </a:rPr>
              <a:t>Prerequisite for joining IOU’s MA in Islamic Studies (MAIS) for  those having Bachelor degrees in fields other than Islamic studies.</a:t>
            </a:r>
          </a:p>
        </p:txBody>
      </p:sp>
    </p:spTree>
    <p:extLst>
      <p:ext uri="{BB962C8B-B14F-4D97-AF65-F5344CB8AC3E}">
        <p14:creationId xmlns:p14="http://schemas.microsoft.com/office/powerpoint/2010/main" xmlns="" val="1858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
        <p:nvSpPr>
          <p:cNvPr id="10" name="Rectangle 9"/>
          <p:cNvSpPr/>
          <p:nvPr/>
        </p:nvSpPr>
        <p:spPr>
          <a:xfrm>
            <a:off x="1844330" y="4890290"/>
            <a:ext cx="5455340" cy="1015663"/>
          </a:xfrm>
          <a:prstGeom prst="rect">
            <a:avLst/>
          </a:prstGeom>
        </p:spPr>
        <p:txBody>
          <a:bodyPr wrap="none">
            <a:spAutoFit/>
          </a:bodyPr>
          <a:lstStyle/>
          <a:p>
            <a:pPr algn="ctr"/>
            <a:r>
              <a:rPr lang="en-US" sz="6000" b="1" dirty="0">
                <a:ln w="12700">
                  <a:noFill/>
                  <a:prstDash val="solid"/>
                </a:ln>
                <a:effectLst>
                  <a:outerShdw blurRad="38100" dist="38100" dir="2700000" algn="tl">
                    <a:srgbClr val="000000">
                      <a:alpha val="43137"/>
                    </a:srgbClr>
                  </a:outerShdw>
                </a:effectLst>
                <a:latin typeface="Cambo" pitchFamily="50" charset="0"/>
              </a:rPr>
              <a:t>Department of</a:t>
            </a:r>
          </a:p>
        </p:txBody>
      </p:sp>
      <p:sp>
        <p:nvSpPr>
          <p:cNvPr id="11" name="Rectangle 10"/>
          <p:cNvSpPr/>
          <p:nvPr/>
        </p:nvSpPr>
        <p:spPr>
          <a:xfrm>
            <a:off x="2475416" y="5603181"/>
            <a:ext cx="3855543" cy="1015663"/>
          </a:xfrm>
          <a:prstGeom prst="rect">
            <a:avLst/>
          </a:prstGeom>
        </p:spPr>
        <p:txBody>
          <a:bodyPr wrap="none">
            <a:spAutoFit/>
          </a:bodyPr>
          <a:lstStyle/>
          <a:p>
            <a:pPr algn="ctr"/>
            <a:r>
              <a:rPr lang="en-US" sz="6000" b="1" dirty="0">
                <a:effectLst>
                  <a:outerShdw blurRad="38100" dist="38100" dir="2700000" algn="tl">
                    <a:srgbClr val="000000">
                      <a:alpha val="43137"/>
                    </a:srgbClr>
                  </a:outerShdw>
                </a:effectLst>
                <a:latin typeface="Cambo" pitchFamily="50" charset="0"/>
              </a:rPr>
              <a:t>Education</a:t>
            </a:r>
            <a:endParaRPr lang="en-US" sz="6000" dirty="0">
              <a:effectLst>
                <a:outerShdw blurRad="38100" dist="38100" dir="2700000" algn="tl">
                  <a:srgbClr val="000000">
                    <a:alpha val="43137"/>
                  </a:srgbClr>
                </a:outerShdw>
              </a:effectLst>
              <a:latin typeface="Cambo" pitchFamily="50" charset="0"/>
            </a:endParaRPr>
          </a:p>
        </p:txBody>
      </p:sp>
    </p:spTree>
    <p:extLst>
      <p:ext uri="{BB962C8B-B14F-4D97-AF65-F5344CB8AC3E}">
        <p14:creationId xmlns:p14="http://schemas.microsoft.com/office/powerpoint/2010/main" xmlns="" val="36979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20929" y="968793"/>
            <a:ext cx="7443548" cy="4044697"/>
          </a:xfrm>
          <a:prstGeom prst="rect">
            <a:avLst/>
          </a:prstGeom>
        </p:spPr>
        <p:txBody>
          <a:bodyPr wrap="square">
            <a:spAutoFit/>
          </a:bodyPr>
          <a:lstStyle/>
          <a:p>
            <a:pPr lvl="0"/>
            <a:endParaRPr lang="en-US" dirty="0">
              <a:solidFill>
                <a:schemeClr val="accent1">
                  <a:lumMod val="50000"/>
                </a:schemeClr>
              </a:solidFill>
            </a:endParaRPr>
          </a:p>
          <a:p>
            <a:pPr marL="742950" lvl="1" indent="-285750">
              <a:lnSpc>
                <a:spcPts val="2500"/>
              </a:lnSpc>
            </a:pPr>
            <a:r>
              <a:rPr lang="en-US" sz="2800" b="1" dirty="0">
                <a:solidFill>
                  <a:srgbClr val="A36109"/>
                </a:solidFill>
              </a:rPr>
              <a:t>B.Ed. Degree</a:t>
            </a:r>
          </a:p>
          <a:p>
            <a:pPr marL="742950" lvl="1" indent="-285750">
              <a:buFont typeface="Arial" pitchFamily="34" charset="0"/>
              <a:buChar char="•"/>
            </a:pPr>
            <a:r>
              <a:rPr lang="en-US" sz="2200" b="1" dirty="0"/>
              <a:t>Part time or full time – Flexible pace</a:t>
            </a:r>
          </a:p>
          <a:p>
            <a:pPr marL="742950" lvl="1" indent="-285750">
              <a:buFont typeface="Arial" pitchFamily="34" charset="0"/>
              <a:buChar char="•"/>
            </a:pPr>
            <a:r>
              <a:rPr lang="en-US" sz="2200" b="1" dirty="0"/>
              <a:t>High school diploma prerequisite</a:t>
            </a:r>
          </a:p>
          <a:p>
            <a:pPr marL="742950" lvl="1" indent="-285750">
              <a:buFont typeface="Arial" pitchFamily="34" charset="0"/>
              <a:buChar char="•"/>
            </a:pPr>
            <a:r>
              <a:rPr lang="en-US" sz="2200" b="1" dirty="0"/>
              <a:t>Maximum twelve years</a:t>
            </a:r>
          </a:p>
          <a:p>
            <a:pPr marL="742950" lvl="1" indent="-285750"/>
            <a:r>
              <a:rPr lang="en-US" sz="2800" b="1" dirty="0">
                <a:solidFill>
                  <a:srgbClr val="A36109"/>
                </a:solidFill>
              </a:rPr>
              <a:t>B.Ed. Contents</a:t>
            </a:r>
          </a:p>
          <a:p>
            <a:pPr marL="742950" lvl="1" indent="-285750">
              <a:buFont typeface="Arial" pitchFamily="34" charset="0"/>
              <a:buChar char="•"/>
            </a:pPr>
            <a:r>
              <a:rPr lang="en-US" sz="2000" b="1" dirty="0"/>
              <a:t>Conventional Subjects taught comparatively</a:t>
            </a:r>
          </a:p>
          <a:p>
            <a:pPr marL="742950" lvl="1" indent="-285750">
              <a:buFont typeface="Arial" pitchFamily="34" charset="0"/>
              <a:buChar char="•"/>
            </a:pPr>
            <a:r>
              <a:rPr lang="en-US" sz="2000" b="1" dirty="0"/>
              <a:t>Core Islamic Studies subjects also taught</a:t>
            </a:r>
          </a:p>
          <a:p>
            <a:pPr marL="742950" lvl="1" indent="-285750">
              <a:buFont typeface="Arial" pitchFamily="34" charset="0"/>
              <a:buChar char="•"/>
            </a:pPr>
            <a:r>
              <a:rPr lang="en-US" sz="2000" b="1" dirty="0"/>
              <a:t>Teacher training included</a:t>
            </a:r>
          </a:p>
          <a:p>
            <a:pPr marL="1200150" lvl="2" indent="-285750">
              <a:buFont typeface="Arial" panose="020B0604020202020204" pitchFamily="34" charset="0"/>
              <a:buChar char="•"/>
            </a:pPr>
            <a:endParaRPr lang="en-US" sz="2400" b="1" dirty="0"/>
          </a:p>
          <a:p>
            <a:pPr marL="742950" lvl="1" indent="-285750"/>
            <a:r>
              <a:rPr lang="en-US" sz="2000" b="1" dirty="0"/>
              <a:t/>
            </a:r>
            <a:br>
              <a:rPr lang="en-US" sz="2000" b="1" dirty="0"/>
            </a:br>
            <a:endParaRPr lang="en-US" sz="2000" b="1" dirty="0">
              <a:latin typeface="Cambo" pitchFamily="50" charset="0"/>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4" name="TextBox 3"/>
          <p:cNvSpPr txBox="1"/>
          <p:nvPr/>
        </p:nvSpPr>
        <p:spPr>
          <a:xfrm>
            <a:off x="4576507" y="3872289"/>
            <a:ext cx="4305300" cy="2308324"/>
          </a:xfrm>
          <a:prstGeom prst="rect">
            <a:avLst/>
          </a:prstGeom>
          <a:noFill/>
        </p:spPr>
        <p:txBody>
          <a:bodyPr wrap="square" rtlCol="0">
            <a:spAutoFit/>
          </a:bodyPr>
          <a:lstStyle/>
          <a:p>
            <a:r>
              <a:rPr lang="en-GB" sz="2800" b="1" dirty="0">
                <a:solidFill>
                  <a:srgbClr val="A36109"/>
                </a:solidFill>
              </a:rPr>
              <a:t>Diploma in Education </a:t>
            </a:r>
          </a:p>
          <a:p>
            <a:pPr>
              <a:buFont typeface="Arial" pitchFamily="34" charset="0"/>
              <a:buChar char="•"/>
            </a:pPr>
            <a:r>
              <a:rPr lang="en-GB" sz="2000" b="1" dirty="0"/>
              <a:t>   </a:t>
            </a:r>
            <a:r>
              <a:rPr lang="en-GB" sz="2200" b="1" dirty="0"/>
              <a:t>High School degree prerequisite</a:t>
            </a:r>
          </a:p>
          <a:p>
            <a:pPr>
              <a:buFont typeface="Arial" pitchFamily="34" charset="0"/>
              <a:buChar char="•"/>
            </a:pPr>
            <a:r>
              <a:rPr lang="en-GB" sz="2200" b="1" dirty="0"/>
              <a:t>   Two Year duration</a:t>
            </a:r>
          </a:p>
          <a:p>
            <a:r>
              <a:rPr lang="en-GB" sz="2800" b="1" dirty="0">
                <a:solidFill>
                  <a:srgbClr val="A36109"/>
                </a:solidFill>
              </a:rPr>
              <a:t>Certificate in Education</a:t>
            </a:r>
          </a:p>
          <a:p>
            <a:pPr>
              <a:buFont typeface="Arial" pitchFamily="34" charset="0"/>
              <a:buChar char="•"/>
            </a:pPr>
            <a:r>
              <a:rPr lang="en-GB" sz="2000" b="1" dirty="0"/>
              <a:t>   </a:t>
            </a:r>
            <a:r>
              <a:rPr lang="en-GB" sz="2200" b="1" dirty="0"/>
              <a:t>High School degree prerequisite</a:t>
            </a:r>
          </a:p>
          <a:p>
            <a:pPr>
              <a:buFont typeface="Arial" pitchFamily="34" charset="0"/>
              <a:buChar char="•"/>
            </a:pPr>
            <a:r>
              <a:rPr lang="en-GB" sz="2200" b="1" dirty="0"/>
              <a:t>   One Year duration</a:t>
            </a:r>
          </a:p>
        </p:txBody>
      </p:sp>
      <p:sp>
        <p:nvSpPr>
          <p:cNvPr id="5" name="Rectangle 4"/>
          <p:cNvSpPr/>
          <p:nvPr/>
        </p:nvSpPr>
        <p:spPr>
          <a:xfrm>
            <a:off x="1199037" y="604682"/>
            <a:ext cx="6602860" cy="584775"/>
          </a:xfrm>
          <a:prstGeom prst="rect">
            <a:avLst/>
          </a:prstGeom>
        </p:spPr>
        <p:txBody>
          <a:bodyPr wrap="square">
            <a:spAutoFit/>
          </a:bodyPr>
          <a:lstStyle/>
          <a:p>
            <a:pPr lvl="0"/>
            <a:r>
              <a:rPr lang="en-US" sz="3200" b="1" dirty="0">
                <a:latin typeface="Cambo" pitchFamily="50" charset="0"/>
              </a:rPr>
              <a:t>Bachelor of Education (B.Ed.)</a:t>
            </a:r>
          </a:p>
        </p:txBody>
      </p:sp>
    </p:spTree>
    <p:extLst>
      <p:ext uri="{BB962C8B-B14F-4D97-AF65-F5344CB8AC3E}">
        <p14:creationId xmlns:p14="http://schemas.microsoft.com/office/powerpoint/2010/main" xmlns="" val="369799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linds(horizontal)">
                                      <p:cBhvr>
                                        <p:cTn id="30" dur="500"/>
                                        <p:tgtEl>
                                          <p:spTgt spid="2">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linds(horizontal)">
                                      <p:cBhvr>
                                        <p:cTn id="33" dur="500"/>
                                        <p:tgtEl>
                                          <p:spTgt spid="2">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blinds(horizontal)">
                                      <p:cBhvr>
                                        <p:cTn id="36" dur="500"/>
                                        <p:tgtEl>
                                          <p:spTgt spid="2">
                                            <p:txEl>
                                              <p:pRg st="7" end="7"/>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blinds(horizontal)">
                                      <p:cBhvr>
                                        <p:cTn id="39" dur="5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 calcmode="lin" valueType="num">
                                      <p:cBhvr additive="base">
                                        <p:cTn id="4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 calcmode="lin" valueType="num">
                                      <p:cBhvr additive="base">
                                        <p:cTn id="4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 calcmode="lin" valueType="num">
                                      <p:cBhvr additive="base">
                                        <p:cTn id="5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 calcmode="lin" valueType="num">
                                      <p:cBhvr additive="base">
                                        <p:cTn id="5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3" end="3"/>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 calcmode="lin" valueType="num">
                                      <p:cBhvr additive="base">
                                        <p:cTn id="6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4" end="4"/>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
                                            <p:txEl>
                                              <p:pRg st="5" end="5"/>
                                            </p:txEl>
                                          </p:spTgt>
                                        </p:tgtEl>
                                        <p:attrNameLst>
                                          <p:attrName>style.visibility</p:attrName>
                                        </p:attrNameLst>
                                      </p:cBhvr>
                                      <p:to>
                                        <p:strVal val="visible"/>
                                      </p:to>
                                    </p:set>
                                    <p:anim calcmode="lin" valueType="num">
                                      <p:cBhvr additive="base">
                                        <p:cTn id="6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rgbClr val="0033FF"/>
                </a:solidFill>
              </a:rPr>
              <a:t>www.iou.edu.gm</a:t>
            </a:r>
          </a:p>
        </p:txBody>
      </p:sp>
      <p:sp>
        <p:nvSpPr>
          <p:cNvPr id="8" name="Rectangle 7"/>
          <p:cNvSpPr/>
          <p:nvPr/>
        </p:nvSpPr>
        <p:spPr>
          <a:xfrm>
            <a:off x="0" y="5565314"/>
            <a:ext cx="9144000" cy="92333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GB" sz="5400" b="1" dirty="0">
                <a:solidFill>
                  <a:schemeClr val="bg1"/>
                </a:solidFill>
                <a:effectLst>
                  <a:outerShdw blurRad="38100" dist="38100" dir="2700000" algn="tl">
                    <a:srgbClr val="000000">
                      <a:alpha val="43137"/>
                    </a:srgbClr>
                  </a:outerShdw>
                </a:effectLst>
                <a:latin typeface="Cambo" pitchFamily="50" charset="0"/>
              </a:rPr>
              <a:t>Banking</a:t>
            </a:r>
            <a:r>
              <a:rPr lang="en-GB" sz="5400" b="1" dirty="0">
                <a:solidFill>
                  <a:srgbClr val="1A75FA"/>
                </a:solidFill>
                <a:effectLst>
                  <a:outerShdw blurRad="38100" dist="38100" dir="2700000" algn="tl">
                    <a:srgbClr val="000000">
                      <a:alpha val="43137"/>
                    </a:srgbClr>
                  </a:outerShdw>
                </a:effectLst>
                <a:latin typeface="Cambo" pitchFamily="50" charset="0"/>
              </a:rPr>
              <a:t> </a:t>
            </a:r>
            <a:r>
              <a:rPr lang="en-GB" sz="5400" b="1" dirty="0">
                <a:solidFill>
                  <a:srgbClr val="2E81FA"/>
                </a:solidFill>
                <a:effectLst>
                  <a:outerShdw blurRad="38100" dist="38100" dir="2700000" algn="tl">
                    <a:srgbClr val="000000">
                      <a:alpha val="43137"/>
                    </a:srgbClr>
                  </a:outerShdw>
                </a:effectLst>
                <a:latin typeface="Cambo" pitchFamily="50" charset="0"/>
              </a:rPr>
              <a:t>&amp;</a:t>
            </a:r>
            <a:r>
              <a:rPr lang="en-GB" sz="5400" b="1" dirty="0">
                <a:solidFill>
                  <a:srgbClr val="1A75FA"/>
                </a:solidFill>
                <a:effectLst>
                  <a:outerShdw blurRad="38100" dist="38100" dir="2700000" algn="tl">
                    <a:srgbClr val="000000">
                      <a:alpha val="43137"/>
                    </a:srgbClr>
                  </a:outerShdw>
                </a:effectLst>
                <a:latin typeface="Cambo" pitchFamily="50" charset="0"/>
              </a:rPr>
              <a:t> </a:t>
            </a:r>
            <a:r>
              <a:rPr lang="en-GB" sz="5400" b="1" dirty="0">
                <a:solidFill>
                  <a:schemeClr val="bg1"/>
                </a:solidFill>
                <a:effectLst>
                  <a:outerShdw blurRad="38100" dist="38100" dir="2700000" algn="tl">
                    <a:srgbClr val="000000">
                      <a:alpha val="43137"/>
                    </a:srgbClr>
                  </a:outerShdw>
                </a:effectLst>
                <a:latin typeface="Cambo" pitchFamily="50" charset="0"/>
              </a:rPr>
              <a:t>Finance</a:t>
            </a:r>
            <a:endParaRPr lang="en-US" sz="5400" dirty="0">
              <a:solidFill>
                <a:schemeClr val="bg1"/>
              </a:solidFill>
              <a:effectLst>
                <a:outerShdw blurRad="38100" dist="38100" dir="2700000" algn="tl">
                  <a:srgbClr val="000000">
                    <a:alpha val="43137"/>
                  </a:srgbClr>
                </a:outerShdw>
              </a:effectLst>
              <a:latin typeface="Cambo" pitchFamily="50" charset="0"/>
            </a:endParaRPr>
          </a:p>
        </p:txBody>
      </p:sp>
      <p:sp>
        <p:nvSpPr>
          <p:cNvPr id="11" name="Rectangle 10"/>
          <p:cNvSpPr/>
          <p:nvPr/>
        </p:nvSpPr>
        <p:spPr>
          <a:xfrm>
            <a:off x="0" y="5028214"/>
            <a:ext cx="9144000" cy="92333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GB" sz="5400" b="1" dirty="0">
                <a:solidFill>
                  <a:schemeClr val="bg1"/>
                </a:solidFill>
                <a:effectLst>
                  <a:outerShdw blurRad="114300" dist="25400" dir="8100000" algn="tr" rotWithShape="0">
                    <a:prstClr val="black"/>
                  </a:outerShdw>
                </a:effectLst>
                <a:latin typeface="Cambo" pitchFamily="50" charset="0"/>
              </a:rPr>
              <a:t>Islamic Economics,</a:t>
            </a:r>
          </a:p>
        </p:txBody>
      </p:sp>
      <p:sp>
        <p:nvSpPr>
          <p:cNvPr id="14" name="Rectangle 13"/>
          <p:cNvSpPr/>
          <p:nvPr/>
        </p:nvSpPr>
        <p:spPr>
          <a:xfrm>
            <a:off x="0" y="4626328"/>
            <a:ext cx="9143999"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ln w="18415" cmpd="sng">
                  <a:noFill/>
                  <a:prstDash val="solid"/>
                </a:ln>
                <a:solidFill>
                  <a:srgbClr val="2E81FA"/>
                </a:solidFill>
                <a:effectLst>
                  <a:outerShdw blurRad="114300" dist="38100" dir="10800000" algn="r" rotWithShape="0">
                    <a:prstClr val="black">
                      <a:alpha val="41000"/>
                    </a:prstClr>
                  </a:outerShdw>
                </a:effectLst>
                <a:latin typeface="Cambo" pitchFamily="50" charset="0"/>
              </a:rPr>
              <a:t>Department of</a:t>
            </a:r>
          </a:p>
        </p:txBody>
      </p:sp>
    </p:spTree>
    <p:extLst>
      <p:ext uri="{BB962C8B-B14F-4D97-AF65-F5344CB8AC3E}">
        <p14:creationId xmlns:p14="http://schemas.microsoft.com/office/powerpoint/2010/main" xmlns="" val="39197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14399" y="337088"/>
            <a:ext cx="8229601" cy="3970318"/>
          </a:xfrm>
          <a:prstGeom prst="rect">
            <a:avLst/>
          </a:prstGeom>
        </p:spPr>
        <p:txBody>
          <a:bodyPr wrap="square">
            <a:spAutoFit/>
          </a:bodyPr>
          <a:lstStyle/>
          <a:p>
            <a:pPr lvl="0"/>
            <a:r>
              <a:rPr lang="en-US" sz="3200" b="1" dirty="0">
                <a:solidFill>
                  <a:schemeClr val="bg1"/>
                </a:solidFill>
                <a:latin typeface="Cambo" pitchFamily="50" charset="0"/>
              </a:rPr>
              <a:t>Bachelor of Science in </a:t>
            </a:r>
            <a:r>
              <a:rPr lang="en-GB" sz="3200" b="1" dirty="0">
                <a:solidFill>
                  <a:schemeClr val="bg1"/>
                </a:solidFill>
                <a:latin typeface="Cambo" pitchFamily="50" charset="0"/>
              </a:rPr>
              <a:t>Islamic Economics, Banking &amp; Finance</a:t>
            </a:r>
          </a:p>
          <a:p>
            <a:pPr lvl="0"/>
            <a:r>
              <a:rPr lang="en-US" sz="4000" b="1" dirty="0">
                <a:solidFill>
                  <a:schemeClr val="bg1"/>
                </a:solidFill>
                <a:latin typeface="Cambo" pitchFamily="50" charset="0"/>
              </a:rPr>
              <a:t>(</a:t>
            </a:r>
            <a:r>
              <a:rPr lang="en-US" sz="3600" b="1" dirty="0">
                <a:solidFill>
                  <a:schemeClr val="bg1"/>
                </a:solidFill>
                <a:latin typeface="Cambo" pitchFamily="50" charset="0"/>
              </a:rPr>
              <a:t>B.Sc. IBE</a:t>
            </a:r>
            <a:r>
              <a:rPr lang="en-US" sz="4000" b="1" dirty="0">
                <a:solidFill>
                  <a:schemeClr val="bg1"/>
                </a:solidFill>
                <a:latin typeface="Cambo" pitchFamily="50" charset="0"/>
              </a:rPr>
              <a:t>)</a:t>
            </a:r>
            <a:endParaRPr lang="en-US" sz="2400" b="1" dirty="0">
              <a:solidFill>
                <a:schemeClr val="bg1"/>
              </a:solidFill>
            </a:endParaRPr>
          </a:p>
          <a:p>
            <a:pPr lvl="0"/>
            <a:r>
              <a:rPr lang="en-US" sz="2400" b="1" dirty="0">
                <a:solidFill>
                  <a:srgbClr val="00B0F0"/>
                </a:solidFill>
              </a:rPr>
              <a:t>B.Sc. IBE Degree</a:t>
            </a:r>
          </a:p>
          <a:p>
            <a:pPr lvl="0">
              <a:buFont typeface="Arial" pitchFamily="34" charset="0"/>
              <a:buChar char="•"/>
            </a:pPr>
            <a:r>
              <a:rPr lang="en-US" sz="2000" b="1" dirty="0">
                <a:solidFill>
                  <a:schemeClr val="bg1"/>
                </a:solidFill>
              </a:rPr>
              <a:t>   Part time or full time – Flexible pace</a:t>
            </a:r>
          </a:p>
          <a:p>
            <a:pPr lvl="0">
              <a:buFont typeface="Arial" pitchFamily="34" charset="0"/>
              <a:buChar char="•"/>
            </a:pPr>
            <a:r>
              <a:rPr lang="en-US" sz="2000" b="1" dirty="0">
                <a:solidFill>
                  <a:schemeClr val="bg1"/>
                </a:solidFill>
              </a:rPr>
              <a:t>   High school diploma prerequisite</a:t>
            </a:r>
          </a:p>
          <a:p>
            <a:pPr lvl="0">
              <a:buFont typeface="Arial" pitchFamily="34" charset="0"/>
              <a:buChar char="•"/>
            </a:pPr>
            <a:r>
              <a:rPr lang="en-US" sz="2000" b="1" dirty="0">
                <a:solidFill>
                  <a:schemeClr val="bg1"/>
                </a:solidFill>
              </a:rPr>
              <a:t>   Maximum twelve years</a:t>
            </a:r>
          </a:p>
          <a:p>
            <a:pPr lvl="0"/>
            <a:r>
              <a:rPr lang="en-US" sz="2400" b="1" dirty="0">
                <a:solidFill>
                  <a:srgbClr val="00B0F0"/>
                </a:solidFill>
              </a:rPr>
              <a:t>B.Sc. IBE Contents</a:t>
            </a:r>
          </a:p>
          <a:p>
            <a:pPr lvl="0">
              <a:buFont typeface="Arial" pitchFamily="34" charset="0"/>
              <a:buChar char="•"/>
            </a:pPr>
            <a:r>
              <a:rPr lang="en-US" sz="2000" b="1" dirty="0">
                <a:solidFill>
                  <a:schemeClr val="bg1"/>
                </a:solidFill>
              </a:rPr>
              <a:t>   Conventional Subjects taught comparatively</a:t>
            </a:r>
          </a:p>
          <a:p>
            <a:pPr lvl="0">
              <a:buFont typeface="Arial" pitchFamily="34" charset="0"/>
              <a:buChar char="•"/>
            </a:pPr>
            <a:r>
              <a:rPr lang="en-US" sz="2000" b="1" dirty="0">
                <a:solidFill>
                  <a:schemeClr val="bg1"/>
                </a:solidFill>
              </a:rPr>
              <a:t>   Core Islamic Studies subjects also taught</a:t>
            </a:r>
            <a:endParaRPr lang="en-US" b="1" dirty="0">
              <a:solidFill>
                <a:schemeClr val="bg1"/>
              </a:solidFill>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85000"/>
                  </a:schemeClr>
                </a:solidFill>
              </a:rPr>
              <a:t>www.iou.edu.gm</a:t>
            </a:r>
          </a:p>
        </p:txBody>
      </p:sp>
      <p:sp>
        <p:nvSpPr>
          <p:cNvPr id="5" name="TextBox 4"/>
          <p:cNvSpPr txBox="1"/>
          <p:nvPr/>
        </p:nvSpPr>
        <p:spPr>
          <a:xfrm>
            <a:off x="895147" y="4357250"/>
            <a:ext cx="7762158" cy="2215991"/>
          </a:xfrm>
          <a:prstGeom prst="rect">
            <a:avLst/>
          </a:prstGeom>
          <a:noFill/>
        </p:spPr>
        <p:txBody>
          <a:bodyPr wrap="square" rtlCol="0">
            <a:spAutoFit/>
          </a:bodyPr>
          <a:lstStyle/>
          <a:p>
            <a:r>
              <a:rPr lang="en-GB" sz="2400" b="1" dirty="0">
                <a:solidFill>
                  <a:srgbClr val="00B0F0"/>
                </a:solidFill>
              </a:rPr>
              <a:t>Associate Degree in Banking &amp; Finance </a:t>
            </a:r>
          </a:p>
          <a:p>
            <a:pPr>
              <a:buFont typeface="Arial" pitchFamily="34" charset="0"/>
              <a:buChar char="•"/>
            </a:pPr>
            <a:r>
              <a:rPr lang="en-GB" b="1" dirty="0">
                <a:solidFill>
                  <a:schemeClr val="bg1"/>
                </a:solidFill>
              </a:rPr>
              <a:t>    High School degree prerequisite</a:t>
            </a:r>
          </a:p>
          <a:p>
            <a:pPr>
              <a:buFont typeface="Arial" pitchFamily="34" charset="0"/>
              <a:buChar char="•"/>
            </a:pPr>
            <a:r>
              <a:rPr lang="en-GB" b="1" dirty="0">
                <a:solidFill>
                  <a:schemeClr val="bg1"/>
                </a:solidFill>
              </a:rPr>
              <a:t>    Two-year duration</a:t>
            </a:r>
          </a:p>
          <a:p>
            <a:r>
              <a:rPr lang="en-GB" sz="2400" b="1" dirty="0">
                <a:solidFill>
                  <a:srgbClr val="00B0F0"/>
                </a:solidFill>
              </a:rPr>
              <a:t>Certificate in Banking &amp; Finance</a:t>
            </a:r>
          </a:p>
          <a:p>
            <a:pPr>
              <a:buFont typeface="Arial" pitchFamily="34" charset="0"/>
              <a:buChar char="•"/>
            </a:pPr>
            <a:r>
              <a:rPr lang="en-GB" b="1" dirty="0">
                <a:solidFill>
                  <a:schemeClr val="bg1"/>
                </a:solidFill>
              </a:rPr>
              <a:t>     High School degree prerequisite</a:t>
            </a:r>
          </a:p>
          <a:p>
            <a:pPr>
              <a:buFont typeface="Arial" pitchFamily="34" charset="0"/>
              <a:buChar char="•"/>
            </a:pPr>
            <a:r>
              <a:rPr lang="en-GB" b="1" dirty="0">
                <a:solidFill>
                  <a:schemeClr val="bg1"/>
                </a:solidFill>
              </a:rPr>
              <a:t>     One-year duration</a:t>
            </a:r>
          </a:p>
          <a:p>
            <a:pPr>
              <a:buFont typeface="Arial" pitchFamily="34" charset="0"/>
              <a:buChar char="•"/>
            </a:pPr>
            <a:endParaRPr lang="en-GB" b="1" dirty="0">
              <a:solidFill>
                <a:schemeClr val="bg1"/>
              </a:solidFill>
            </a:endParaRPr>
          </a:p>
        </p:txBody>
      </p:sp>
    </p:spTree>
    <p:extLst>
      <p:ext uri="{BB962C8B-B14F-4D97-AF65-F5344CB8AC3E}">
        <p14:creationId xmlns:p14="http://schemas.microsoft.com/office/powerpoint/2010/main" xmlns="" val="39197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linds(horizontal)">
                                      <p:cBhvr>
                                        <p:cTn id="33" dur="500"/>
                                        <p:tgtEl>
                                          <p:spTgt spid="2">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blinds(horizontal)">
                                      <p:cBhvr>
                                        <p:cTn id="36" dur="500"/>
                                        <p:tgtEl>
                                          <p:spTgt spid="2">
                                            <p:txEl>
                                              <p:pRg st="7" end="7"/>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blinds(horizontal)">
                                      <p:cBhvr>
                                        <p:cTn id="39" dur="500"/>
                                        <p:tgtEl>
                                          <p:spTgt spid="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 calcmode="lin" valueType="num">
                                      <p:cBhvr additive="base">
                                        <p:cTn id="4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 calcmode="lin" valueType="num">
                                      <p:cBhvr additive="base">
                                        <p:cTn id="5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5">
                                            <p:txEl>
                                              <p:pRg st="3" end="3"/>
                                            </p:txEl>
                                          </p:spTgt>
                                        </p:tgtEl>
                                        <p:attrNameLst>
                                          <p:attrName>style.visibility</p:attrName>
                                        </p:attrNameLst>
                                      </p:cBhvr>
                                      <p:to>
                                        <p:strVal val="visible"/>
                                      </p:to>
                                    </p:set>
                                    <p:anim calcmode="lin" valueType="num">
                                      <p:cBhvr additive="base">
                                        <p:cTn id="5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5">
                                            <p:txEl>
                                              <p:pRg st="3" end="3"/>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 calcmode="lin" valueType="num">
                                      <p:cBhvr additive="base">
                                        <p:cTn id="6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5">
                                            <p:txEl>
                                              <p:pRg st="4" end="4"/>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5">
                                            <p:txEl>
                                              <p:pRg st="5" end="5"/>
                                            </p:txEl>
                                          </p:spTgt>
                                        </p:tgtEl>
                                        <p:attrNameLst>
                                          <p:attrName>style.visibility</p:attrName>
                                        </p:attrNameLst>
                                      </p:cBhvr>
                                      <p:to>
                                        <p:strVal val="visible"/>
                                      </p:to>
                                    </p:set>
                                    <p:anim calcmode="lin" valueType="num">
                                      <p:cBhvr additive="base">
                                        <p:cTn id="6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59001" y="4831787"/>
            <a:ext cx="8229600" cy="707886"/>
          </a:xfrm>
          <a:prstGeom prst="rect">
            <a:avLst/>
          </a:prstGeom>
          <a:noFill/>
        </p:spPr>
        <p:txBody>
          <a:bodyPr wrap="square" lIns="91440" tIns="45720" rIns="91440" bIns="45720">
            <a:spAutoFit/>
          </a:bodyPr>
          <a:lstStyle/>
          <a:p>
            <a:pPr algn="ctr"/>
            <a:r>
              <a:rPr lang="en-US" sz="4000" b="1" dirty="0">
                <a:solidFill>
                  <a:schemeClr val="bg1"/>
                </a:solidFill>
                <a:effectLst>
                  <a:outerShdw blurRad="50800" dist="38100" dir="8100000" sx="97000" sy="97000" algn="tr" rotWithShape="0">
                    <a:prstClr val="black"/>
                  </a:outerShdw>
                </a:effectLst>
                <a:latin typeface="Cambo" pitchFamily="50" charset="0"/>
              </a:rPr>
              <a:t>Department of</a:t>
            </a: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95000"/>
                  </a:schemeClr>
                </a:solidFill>
              </a:rPr>
              <a:t>www.iou.edu.gm</a:t>
            </a:r>
          </a:p>
        </p:txBody>
      </p:sp>
      <p:sp>
        <p:nvSpPr>
          <p:cNvPr id="4" name="Rectangle 3"/>
          <p:cNvSpPr/>
          <p:nvPr/>
        </p:nvSpPr>
        <p:spPr>
          <a:xfrm>
            <a:off x="1321339" y="5182944"/>
            <a:ext cx="6244018" cy="1446550"/>
          </a:xfrm>
          <a:prstGeom prst="rect">
            <a:avLst/>
          </a:prstGeom>
        </p:spPr>
        <p:txBody>
          <a:bodyPr wrap="none">
            <a:spAutoFit/>
          </a:bodyPr>
          <a:lstStyle/>
          <a:p>
            <a:pPr algn="ctr"/>
            <a:r>
              <a:rPr lang="en-US" sz="8800" b="1" dirty="0">
                <a:solidFill>
                  <a:srgbClr val="8B27DD"/>
                </a:solidFill>
                <a:effectLst>
                  <a:outerShdw blurRad="50800" dist="38100" dir="8100000" sx="97000" sy="97000" algn="tr" rotWithShape="0">
                    <a:prstClr val="black"/>
                  </a:outerShdw>
                </a:effectLst>
                <a:latin typeface="Cambo" pitchFamily="50" charset="0"/>
              </a:rPr>
              <a:t>Psychology</a:t>
            </a:r>
            <a:endParaRPr lang="en-US" sz="8800" dirty="0">
              <a:solidFill>
                <a:srgbClr val="8B27DD"/>
              </a:solidFill>
              <a:effectLst>
                <a:outerShdw blurRad="50800" dist="38100" dir="8100000" sx="97000" sy="97000" algn="tr" rotWithShape="0">
                  <a:prstClr val="black"/>
                </a:outerShdw>
              </a:effectLst>
              <a:latin typeface="Cambo" pitchFamily="50" charset="0"/>
            </a:endParaRPr>
          </a:p>
        </p:txBody>
      </p:sp>
    </p:spTree>
    <p:extLst>
      <p:ext uri="{BB962C8B-B14F-4D97-AF65-F5344CB8AC3E}">
        <p14:creationId xmlns:p14="http://schemas.microsoft.com/office/powerpoint/2010/main" xmlns="" val="8750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7403120" y="6553201"/>
            <a:ext cx="1600200" cy="323165"/>
          </a:xfrm>
          <a:prstGeom prst="rect">
            <a:avLst/>
          </a:prstGeom>
          <a:noFill/>
        </p:spPr>
        <p:txBody>
          <a:bodyPr wrap="square" rtlCol="0">
            <a:spAutoFit/>
          </a:bodyPr>
          <a:lstStyle/>
          <a:p>
            <a:pPr algn="ctr"/>
            <a:r>
              <a:rPr lang="en-US" sz="1500" b="1" dirty="0">
                <a:solidFill>
                  <a:srgbClr val="0033FF"/>
                </a:solidFill>
              </a:rPr>
              <a:t>www.iou.edu.gm</a:t>
            </a:r>
          </a:p>
        </p:txBody>
      </p:sp>
      <p:sp>
        <p:nvSpPr>
          <p:cNvPr id="9" name="Rectangle 8"/>
          <p:cNvSpPr/>
          <p:nvPr/>
        </p:nvSpPr>
        <p:spPr>
          <a:xfrm>
            <a:off x="2335943" y="670103"/>
            <a:ext cx="5640414" cy="1197764"/>
          </a:xfrm>
          <a:prstGeom prst="rect">
            <a:avLst/>
          </a:prstGeom>
        </p:spPr>
        <p:txBody>
          <a:bodyPr wrap="square">
            <a:spAutoFit/>
          </a:bodyPr>
          <a:lstStyle/>
          <a:p>
            <a:pPr algn="ctr"/>
            <a:r>
              <a:rPr lang="en-US" sz="3600" b="1" dirty="0">
                <a:latin typeface="Cambo" pitchFamily="50" charset="0"/>
              </a:rPr>
              <a:t>About</a:t>
            </a:r>
          </a:p>
          <a:p>
            <a:pPr algn="ctr">
              <a:lnSpc>
                <a:spcPts val="4300"/>
              </a:lnSpc>
            </a:pPr>
            <a:r>
              <a:rPr lang="en-US" sz="4400" b="1" dirty="0">
                <a:solidFill>
                  <a:srgbClr val="0033FF"/>
                </a:solidFill>
                <a:latin typeface="Cambo" pitchFamily="50" charset="0"/>
              </a:rPr>
              <a:t>International Open University</a:t>
            </a:r>
          </a:p>
        </p:txBody>
      </p:sp>
      <p:sp>
        <p:nvSpPr>
          <p:cNvPr id="15" name="Rectangle 14"/>
          <p:cNvSpPr/>
          <p:nvPr/>
        </p:nvSpPr>
        <p:spPr>
          <a:xfrm>
            <a:off x="5178288" y="7277652"/>
            <a:ext cx="868699" cy="400110"/>
          </a:xfrm>
          <a:prstGeom prst="rect">
            <a:avLst/>
          </a:prstGeom>
        </p:spPr>
        <p:txBody>
          <a:bodyPr wrap="none">
            <a:spAutoFit/>
          </a:bodyPr>
          <a:lstStyle/>
          <a:p>
            <a:r>
              <a:rPr lang="en-US" sz="2000" b="1" dirty="0"/>
              <a:t>March</a:t>
            </a:r>
            <a:endParaRPr lang="en-US" dirty="0"/>
          </a:p>
        </p:txBody>
      </p:sp>
      <p:sp>
        <p:nvSpPr>
          <p:cNvPr id="6" name="Rectangle 5"/>
          <p:cNvSpPr/>
          <p:nvPr/>
        </p:nvSpPr>
        <p:spPr>
          <a:xfrm>
            <a:off x="4719483" y="2190041"/>
            <a:ext cx="4159045" cy="2431435"/>
          </a:xfrm>
          <a:prstGeom prst="rect">
            <a:avLst/>
          </a:prstGeom>
        </p:spPr>
        <p:txBody>
          <a:bodyPr wrap="square">
            <a:spAutoFit/>
          </a:bodyPr>
          <a:lstStyle/>
          <a:p>
            <a:endParaRPr lang="en-US" sz="2400" dirty="0"/>
          </a:p>
          <a:p>
            <a:pPr>
              <a:buFont typeface="Arial" pitchFamily="34" charset="0"/>
              <a:buChar char="•"/>
            </a:pPr>
            <a:r>
              <a:rPr lang="en-US" sz="3200" b="1" dirty="0">
                <a:latin typeface="Cambo" pitchFamily="50" charset="0"/>
              </a:rPr>
              <a:t> </a:t>
            </a:r>
            <a:r>
              <a:rPr lang="en-US" sz="3000" b="1" dirty="0">
                <a:latin typeface="Cambo" pitchFamily="50" charset="0"/>
              </a:rPr>
              <a:t>2007</a:t>
            </a:r>
            <a:endParaRPr lang="en-US" sz="3000" b="1" dirty="0"/>
          </a:p>
          <a:p>
            <a:r>
              <a:rPr lang="en-US" sz="2400" b="1" dirty="0">
                <a:solidFill>
                  <a:srgbClr val="0033FF"/>
                </a:solidFill>
              </a:rPr>
              <a:t>       IOU Launched in Qatar</a:t>
            </a:r>
          </a:p>
          <a:p>
            <a:r>
              <a:rPr lang="en-US" sz="2400" b="1" dirty="0">
                <a:solidFill>
                  <a:srgbClr val="0033FF"/>
                </a:solidFill>
              </a:rPr>
              <a:t>       22 free diploma short</a:t>
            </a:r>
          </a:p>
          <a:p>
            <a:r>
              <a:rPr lang="en-US" sz="2400" b="1" dirty="0">
                <a:solidFill>
                  <a:srgbClr val="0033FF"/>
                </a:solidFill>
              </a:rPr>
              <a:t>      courses 1,500 students</a:t>
            </a:r>
          </a:p>
          <a:p>
            <a:r>
              <a:rPr lang="en-US" sz="2400" b="1" dirty="0">
                <a:solidFill>
                  <a:srgbClr val="0033FF"/>
                </a:solidFill>
              </a:rPr>
              <a:t>       registered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94600" y="548465"/>
            <a:ext cx="8229601" cy="3662541"/>
          </a:xfrm>
          <a:prstGeom prst="rect">
            <a:avLst/>
          </a:prstGeom>
        </p:spPr>
        <p:txBody>
          <a:bodyPr wrap="square">
            <a:spAutoFit/>
          </a:bodyPr>
          <a:lstStyle/>
          <a:p>
            <a:pPr lvl="0"/>
            <a:r>
              <a:rPr lang="en-US" sz="3000" b="1" dirty="0">
                <a:solidFill>
                  <a:srgbClr val="6D1CB0"/>
                </a:solidFill>
                <a:effectLst>
                  <a:outerShdw blurRad="50800" dist="38100" dir="10800000" algn="r" rotWithShape="0">
                    <a:schemeClr val="bg1"/>
                  </a:outerShdw>
                </a:effectLst>
              </a:rPr>
              <a:t>Bachelor of Science in Psychology </a:t>
            </a:r>
          </a:p>
          <a:p>
            <a:pPr lvl="0"/>
            <a:r>
              <a:rPr lang="en-US" sz="3000" b="1" dirty="0">
                <a:solidFill>
                  <a:srgbClr val="6D1CB0"/>
                </a:solidFill>
                <a:effectLst>
                  <a:outerShdw blurRad="50800" dist="38100" dir="10800000" algn="r" rotWithShape="0">
                    <a:schemeClr val="bg1"/>
                  </a:outerShdw>
                </a:effectLst>
              </a:rPr>
              <a:t>(B.Sc. PSY)</a:t>
            </a:r>
          </a:p>
          <a:p>
            <a:pPr lvl="0">
              <a:lnSpc>
                <a:spcPct val="150000"/>
              </a:lnSpc>
            </a:pPr>
            <a:r>
              <a:rPr lang="en-US" sz="2400" b="1" dirty="0">
                <a:solidFill>
                  <a:srgbClr val="6D1CB0"/>
                </a:solidFill>
                <a:effectLst>
                  <a:outerShdw blurRad="50800" dist="38100" dir="10800000" algn="r" rotWithShape="0">
                    <a:schemeClr val="bg1"/>
                  </a:outerShdw>
                </a:effectLst>
              </a:rPr>
              <a:t>B.Sc. Degree   </a:t>
            </a:r>
            <a:endParaRPr lang="en-US" sz="2000" b="1" dirty="0">
              <a:solidFill>
                <a:srgbClr val="6D1CB0"/>
              </a:solidFill>
              <a:effectLst>
                <a:outerShdw blurRad="50800" dist="38100" dir="10800000" algn="r" rotWithShape="0">
                  <a:schemeClr val="bg1"/>
                </a:outerShdw>
              </a:effectLst>
            </a:endParaRPr>
          </a:p>
          <a:p>
            <a:pPr lvl="0">
              <a:buFont typeface="Arial" pitchFamily="34" charset="0"/>
              <a:buChar char="•"/>
            </a:pPr>
            <a:r>
              <a:rPr lang="en-US" sz="2000" b="1" dirty="0"/>
              <a:t>   </a:t>
            </a:r>
            <a:r>
              <a:rPr lang="en-US" b="1" dirty="0"/>
              <a:t>Part time or full time – Flexible pace</a:t>
            </a:r>
          </a:p>
          <a:p>
            <a:pPr lvl="0">
              <a:buFont typeface="Arial" pitchFamily="34" charset="0"/>
              <a:buChar char="•"/>
            </a:pPr>
            <a:r>
              <a:rPr lang="en-US" sz="2000" b="1" dirty="0"/>
              <a:t>   High school diploma prerequisite</a:t>
            </a:r>
          </a:p>
          <a:p>
            <a:pPr lvl="0">
              <a:buFont typeface="Arial" pitchFamily="34" charset="0"/>
              <a:buChar char="•"/>
            </a:pPr>
            <a:r>
              <a:rPr lang="en-US" sz="2000" b="1" dirty="0"/>
              <a:t>   Maximum twelve years</a:t>
            </a:r>
          </a:p>
          <a:p>
            <a:pPr lvl="0">
              <a:lnSpc>
                <a:spcPct val="150000"/>
              </a:lnSpc>
            </a:pPr>
            <a:r>
              <a:rPr lang="en-US" sz="2400" b="1" dirty="0">
                <a:solidFill>
                  <a:srgbClr val="6D1CB0"/>
                </a:solidFill>
                <a:effectLst>
                  <a:outerShdw blurRad="50800" dist="38100" dir="10800000" algn="r" rotWithShape="0">
                    <a:schemeClr val="bg1"/>
                  </a:outerShdw>
                </a:effectLst>
              </a:rPr>
              <a:t>B.Sc. PSY Advanced Diploma</a:t>
            </a:r>
          </a:p>
          <a:p>
            <a:pPr lvl="0">
              <a:buFont typeface="Arial" pitchFamily="34" charset="0"/>
              <a:buChar char="•"/>
            </a:pPr>
            <a:r>
              <a:rPr lang="en-US" sz="2000" b="1" dirty="0"/>
              <a:t>   Conventional Subjects taught comparatively</a:t>
            </a:r>
          </a:p>
          <a:p>
            <a:pPr lvl="0">
              <a:buFont typeface="Arial" pitchFamily="34" charset="0"/>
              <a:buChar char="•"/>
            </a:pPr>
            <a:r>
              <a:rPr lang="en-US" sz="2000" b="1" dirty="0"/>
              <a:t>   Core Islamic Studies subjects also taught</a:t>
            </a:r>
            <a:endParaRPr lang="en-US" sz="1600" b="1" dirty="0">
              <a:solidFill>
                <a:srgbClr val="6D1CB0"/>
              </a:solidFill>
              <a:effectLst>
                <a:outerShdw blurRad="50800" dist="38100" dir="10800000" algn="r" rotWithShape="0">
                  <a:schemeClr val="bg1"/>
                </a:outerShdw>
              </a:effectLst>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4" name="TextBox 3"/>
          <p:cNvSpPr txBox="1"/>
          <p:nvPr/>
        </p:nvSpPr>
        <p:spPr>
          <a:xfrm>
            <a:off x="745611" y="4185417"/>
            <a:ext cx="7144775" cy="2246769"/>
          </a:xfrm>
          <a:prstGeom prst="rect">
            <a:avLst/>
          </a:prstGeom>
          <a:noFill/>
        </p:spPr>
        <p:txBody>
          <a:bodyPr wrap="square" rtlCol="0">
            <a:spAutoFit/>
          </a:bodyPr>
          <a:lstStyle/>
          <a:p>
            <a:r>
              <a:rPr lang="en-GB" sz="2400" b="1" dirty="0">
                <a:solidFill>
                  <a:srgbClr val="6D1CB0"/>
                </a:solidFill>
                <a:effectLst>
                  <a:outerShdw blurRad="50800" dist="38100" dir="10800000" algn="r" rotWithShape="0">
                    <a:schemeClr val="bg1"/>
                  </a:outerShdw>
                </a:effectLst>
              </a:rPr>
              <a:t>Associate Degree in Psychology </a:t>
            </a:r>
          </a:p>
          <a:p>
            <a:pPr>
              <a:buFont typeface="Arial" pitchFamily="34" charset="0"/>
              <a:buChar char="•"/>
            </a:pPr>
            <a:r>
              <a:rPr lang="en-GB" sz="2000" b="1" dirty="0"/>
              <a:t>   High School degree prerequisite</a:t>
            </a:r>
          </a:p>
          <a:p>
            <a:pPr>
              <a:buFont typeface="Arial" pitchFamily="34" charset="0"/>
              <a:buChar char="•"/>
            </a:pPr>
            <a:r>
              <a:rPr lang="en-GB" sz="2000" b="1" dirty="0"/>
              <a:t>   Two-year duration</a:t>
            </a:r>
          </a:p>
          <a:p>
            <a:pPr>
              <a:lnSpc>
                <a:spcPct val="150000"/>
              </a:lnSpc>
            </a:pPr>
            <a:r>
              <a:rPr lang="en-GB" sz="2400" b="1" dirty="0">
                <a:solidFill>
                  <a:srgbClr val="6D1CB0"/>
                </a:solidFill>
                <a:effectLst>
                  <a:outerShdw blurRad="50800" dist="38100" dir="10800000" algn="r" rotWithShape="0">
                    <a:schemeClr val="bg1"/>
                  </a:outerShdw>
                </a:effectLst>
              </a:rPr>
              <a:t>Certificate in Psychology</a:t>
            </a:r>
          </a:p>
          <a:p>
            <a:pPr>
              <a:buFont typeface="Arial" pitchFamily="34" charset="0"/>
              <a:buChar char="•"/>
            </a:pPr>
            <a:r>
              <a:rPr lang="en-GB" sz="2000" b="1" dirty="0"/>
              <a:t>   High School degree prerequisite</a:t>
            </a:r>
          </a:p>
          <a:p>
            <a:pPr>
              <a:buFont typeface="Arial" pitchFamily="34" charset="0"/>
              <a:buChar char="•"/>
            </a:pPr>
            <a:r>
              <a:rPr lang="en-GB" sz="2000" b="1" dirty="0"/>
              <a:t>   One-year duration</a:t>
            </a:r>
          </a:p>
        </p:txBody>
      </p:sp>
    </p:spTree>
    <p:extLst>
      <p:ext uri="{BB962C8B-B14F-4D97-AF65-F5344CB8AC3E}">
        <p14:creationId xmlns:p14="http://schemas.microsoft.com/office/powerpoint/2010/main" xmlns="" val="8750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additive="base">
                                        <p:cTn id="4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 calcmode="lin" valueType="num">
                                      <p:cBhvr additive="base">
                                        <p:cTn id="5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 calcmode="lin" valueType="num">
                                      <p:cBhvr additive="base">
                                        <p:cTn id="6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5" end="5"/>
                                            </p:txEl>
                                          </p:spTgt>
                                        </p:tgtEl>
                                        <p:attrNameLst>
                                          <p:attrName>style.visibility</p:attrName>
                                        </p:attrNameLst>
                                      </p:cBhvr>
                                      <p:to>
                                        <p:strVal val="visible"/>
                                      </p:to>
                                    </p:set>
                                    <p:anim calcmode="lin" valueType="num">
                                      <p:cBhvr additive="base">
                                        <p:cTn id="6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879" y="4562301"/>
            <a:ext cx="5549900" cy="1554162"/>
          </a:xfrm>
        </p:spPr>
        <p:txBody>
          <a:bodyPr>
            <a:normAutofit fontScale="90000"/>
          </a:bodyPr>
          <a:lstStyle/>
          <a:p>
            <a:pPr>
              <a:lnSpc>
                <a:spcPts val="6000"/>
              </a:lnSpc>
            </a:pPr>
            <a:r>
              <a:rPr lang="en-GB" sz="4000" b="1" dirty="0">
                <a:solidFill>
                  <a:srgbClr val="001642"/>
                </a:solidFill>
                <a:latin typeface="Cambo" pitchFamily="50" charset="0"/>
              </a:rPr>
              <a:t>Department of</a:t>
            </a:r>
            <a:r>
              <a:rPr lang="en-GB" sz="5400" b="1" dirty="0">
                <a:solidFill>
                  <a:schemeClr val="bg1"/>
                </a:solidFill>
                <a:latin typeface="Cambo" pitchFamily="50" charset="0"/>
              </a:rPr>
              <a:t/>
            </a:r>
            <a:br>
              <a:rPr lang="en-GB" sz="5400" b="1" dirty="0">
                <a:solidFill>
                  <a:schemeClr val="bg1"/>
                </a:solidFill>
                <a:latin typeface="Cambo" pitchFamily="50" charset="0"/>
              </a:rPr>
            </a:br>
            <a:r>
              <a:rPr lang="en-GB" sz="7300" b="1" dirty="0">
                <a:solidFill>
                  <a:schemeClr val="bg1"/>
                </a:solidFill>
                <a:effectLst>
                  <a:outerShdw blurRad="38100" dist="38100" dir="2700000" algn="tl">
                    <a:srgbClr val="000000">
                      <a:alpha val="43137"/>
                    </a:srgbClr>
                  </a:outerShdw>
                </a:effectLst>
                <a:latin typeface="Cambo" pitchFamily="50" charset="0"/>
              </a:rPr>
              <a:t>Information </a:t>
            </a:r>
            <a:br>
              <a:rPr lang="en-GB" sz="7300" b="1" dirty="0">
                <a:solidFill>
                  <a:schemeClr val="bg1"/>
                </a:solidFill>
                <a:effectLst>
                  <a:outerShdw blurRad="38100" dist="38100" dir="2700000" algn="tl">
                    <a:srgbClr val="000000">
                      <a:alpha val="43137"/>
                    </a:srgbClr>
                  </a:outerShdw>
                </a:effectLst>
                <a:latin typeface="Cambo" pitchFamily="50" charset="0"/>
              </a:rPr>
            </a:br>
            <a:r>
              <a:rPr lang="en-GB" sz="7300" b="1" dirty="0">
                <a:solidFill>
                  <a:schemeClr val="bg1"/>
                </a:solidFill>
                <a:effectLst>
                  <a:outerShdw blurRad="38100" dist="38100" dir="2700000" algn="tl">
                    <a:srgbClr val="000000">
                      <a:alpha val="43137"/>
                    </a:srgbClr>
                  </a:outerShdw>
                </a:effectLst>
                <a:latin typeface="Cambo" pitchFamily="50" charset="0"/>
              </a:rPr>
              <a:t>Technology</a:t>
            </a:r>
            <a:endParaRPr lang="en-GB" sz="5400" b="1" dirty="0">
              <a:solidFill>
                <a:schemeClr val="bg1"/>
              </a:solidFill>
              <a:effectLst>
                <a:outerShdw blurRad="38100" dist="38100" dir="2700000" algn="tl">
                  <a:srgbClr val="000000">
                    <a:alpha val="43137"/>
                  </a:srgbClr>
                </a:outerShdw>
              </a:effectLst>
              <a:latin typeface="Cambo" pitchFamily="50" charset="0"/>
            </a:endParaRPr>
          </a:p>
        </p:txBody>
      </p:sp>
      <p:sp>
        <p:nvSpPr>
          <p:cNvPr id="6" name="TextBox 5"/>
          <p:cNvSpPr txBox="1"/>
          <p:nvPr/>
        </p:nvSpPr>
        <p:spPr>
          <a:xfrm>
            <a:off x="175070" y="5105400"/>
            <a:ext cx="184731" cy="769441"/>
          </a:xfrm>
          <a:prstGeom prst="rect">
            <a:avLst/>
          </a:prstGeom>
          <a:noFill/>
        </p:spPr>
        <p:txBody>
          <a:bodyPr wrap="none" rtlCol="0">
            <a:spAutoFit/>
          </a:bodyPr>
          <a:lstStyle/>
          <a:p>
            <a:endParaRPr lang="en-GB" sz="4400" b="1" dirty="0">
              <a:solidFill>
                <a:srgbClr val="0070C0"/>
              </a:solidFill>
              <a:latin typeface="Cooper Black" pitchFamily="18" charset="0"/>
            </a:endParaRPr>
          </a:p>
        </p:txBody>
      </p:sp>
      <p:sp>
        <p:nvSpPr>
          <p:cNvPr id="10" name="TextBox 9"/>
          <p:cNvSpPr txBox="1"/>
          <p:nvPr/>
        </p:nvSpPr>
        <p:spPr>
          <a:xfrm>
            <a:off x="584200" y="1270000"/>
            <a:ext cx="1066800" cy="769441"/>
          </a:xfrm>
          <a:prstGeom prst="rect">
            <a:avLst/>
          </a:prstGeom>
          <a:noFill/>
        </p:spPr>
        <p:txBody>
          <a:bodyPr wrap="square" rtlCol="0">
            <a:spAutoFit/>
          </a:bodyPr>
          <a:lstStyle/>
          <a:p>
            <a:endParaRPr lang="en-GB" sz="4400" dirty="0"/>
          </a:p>
        </p:txBody>
      </p:sp>
      <p:sp>
        <p:nvSpPr>
          <p:cNvPr id="5" name="TextBox 4"/>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65000"/>
                  </a:schemeClr>
                </a:solidFill>
              </a:rPr>
              <a:t>www.iou.edu.gm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805543" y="4821825"/>
            <a:ext cx="8077200" cy="1338828"/>
          </a:xfrm>
          <a:prstGeom prst="rect">
            <a:avLst/>
          </a:prstGeom>
        </p:spPr>
        <p:txBody>
          <a:bodyPr wrap="square">
            <a:spAutoFit/>
          </a:bodyPr>
          <a:lstStyle/>
          <a:p>
            <a:pPr marL="742950" lvl="1" indent="-285750">
              <a:lnSpc>
                <a:spcPct val="150000"/>
              </a:lnSpc>
            </a:pPr>
            <a:r>
              <a:rPr lang="en-US" sz="2400" b="1" dirty="0">
                <a:solidFill>
                  <a:schemeClr val="bg1"/>
                </a:solidFill>
              </a:rPr>
              <a:t>Contents</a:t>
            </a:r>
          </a:p>
          <a:p>
            <a:pPr marL="742950" lvl="1" indent="-285750">
              <a:lnSpc>
                <a:spcPts val="1800"/>
              </a:lnSpc>
              <a:buFont typeface="Arial" pitchFamily="34" charset="0"/>
              <a:buChar char="•"/>
            </a:pPr>
            <a:r>
              <a:rPr lang="en-US" b="1" dirty="0">
                <a:solidFill>
                  <a:schemeClr val="bg1"/>
                </a:solidFill>
              </a:rPr>
              <a:t>Conventional Subjects taught comparatively</a:t>
            </a:r>
          </a:p>
          <a:p>
            <a:pPr marL="742950" lvl="1" indent="-285750">
              <a:lnSpc>
                <a:spcPts val="1800"/>
              </a:lnSpc>
              <a:buFont typeface="Arial" pitchFamily="34" charset="0"/>
              <a:buChar char="•"/>
            </a:pPr>
            <a:r>
              <a:rPr lang="en-US" b="1" dirty="0">
                <a:solidFill>
                  <a:schemeClr val="bg1"/>
                </a:solidFill>
              </a:rPr>
              <a:t>Core Islamic Studies subjects also taught</a:t>
            </a:r>
          </a:p>
          <a:p>
            <a:pPr marL="742950" lvl="1" indent="-285750">
              <a:lnSpc>
                <a:spcPts val="1800"/>
              </a:lnSpc>
              <a:buFont typeface="Arial" pitchFamily="34" charset="0"/>
              <a:buChar char="•"/>
            </a:pPr>
            <a:r>
              <a:rPr lang="en-US" b="1" dirty="0">
                <a:solidFill>
                  <a:schemeClr val="bg1"/>
                </a:solidFill>
              </a:rPr>
              <a:t>Islamic Ethics added</a:t>
            </a:r>
          </a:p>
        </p:txBody>
      </p:sp>
      <p:sp>
        <p:nvSpPr>
          <p:cNvPr id="11" name="Rectangle 10"/>
          <p:cNvSpPr/>
          <p:nvPr/>
        </p:nvSpPr>
        <p:spPr>
          <a:xfrm>
            <a:off x="467749" y="458960"/>
            <a:ext cx="7076051" cy="3970318"/>
          </a:xfrm>
          <a:prstGeom prst="rect">
            <a:avLst/>
          </a:prstGeom>
        </p:spPr>
        <p:txBody>
          <a:bodyPr wrap="square">
            <a:spAutoFit/>
          </a:bodyPr>
          <a:lstStyle/>
          <a:p>
            <a:pPr lvl="0"/>
            <a:r>
              <a:rPr lang="en-US" sz="2800" b="1" dirty="0">
                <a:solidFill>
                  <a:schemeClr val="bg1"/>
                </a:solidFill>
              </a:rPr>
              <a:t>Bachelor of Science in </a:t>
            </a:r>
            <a:r>
              <a:rPr lang="en-GB" sz="2800" b="1" dirty="0">
                <a:solidFill>
                  <a:schemeClr val="bg1"/>
                </a:solidFill>
              </a:rPr>
              <a:t>Information Technology (B.Sc. IT)</a:t>
            </a:r>
            <a:endParaRPr lang="en-US" sz="2800" b="1" dirty="0">
              <a:solidFill>
                <a:schemeClr val="bg1"/>
              </a:solidFill>
            </a:endParaRPr>
          </a:p>
          <a:p>
            <a:pPr>
              <a:buFont typeface="Arial" pitchFamily="34" charset="0"/>
              <a:buChar char="•"/>
            </a:pPr>
            <a:r>
              <a:rPr lang="en-US" sz="2000" b="1" dirty="0">
                <a:solidFill>
                  <a:schemeClr val="bg1"/>
                </a:solidFill>
              </a:rPr>
              <a:t>      Part time or full time – Flexible pace</a:t>
            </a:r>
          </a:p>
          <a:p>
            <a:pPr>
              <a:buFont typeface="Arial" pitchFamily="34" charset="0"/>
              <a:buChar char="•"/>
            </a:pPr>
            <a:r>
              <a:rPr lang="en-US" sz="2000" b="1" dirty="0">
                <a:solidFill>
                  <a:schemeClr val="bg1"/>
                </a:solidFill>
              </a:rPr>
              <a:t>      High school diploma prerequisite</a:t>
            </a:r>
          </a:p>
          <a:p>
            <a:pPr>
              <a:buFont typeface="Arial" pitchFamily="34" charset="0"/>
              <a:buChar char="•"/>
            </a:pPr>
            <a:r>
              <a:rPr lang="en-US" sz="2000" b="1" dirty="0">
                <a:solidFill>
                  <a:schemeClr val="bg1"/>
                </a:solidFill>
              </a:rPr>
              <a:t>      Maximum twelve years</a:t>
            </a:r>
          </a:p>
          <a:p>
            <a:r>
              <a:rPr lang="en-GB" sz="2800" b="1" dirty="0">
                <a:solidFill>
                  <a:schemeClr val="bg1"/>
                </a:solidFill>
              </a:rPr>
              <a:t>Associate Degree in IT </a:t>
            </a:r>
          </a:p>
          <a:p>
            <a:pPr>
              <a:buFont typeface="Arial" pitchFamily="34" charset="0"/>
              <a:buChar char="•"/>
            </a:pPr>
            <a:r>
              <a:rPr lang="en-GB" sz="2000" b="1" dirty="0">
                <a:solidFill>
                  <a:schemeClr val="bg1"/>
                </a:solidFill>
              </a:rPr>
              <a:t>     High School degree prerequisite</a:t>
            </a:r>
          </a:p>
          <a:p>
            <a:pPr>
              <a:buFont typeface="Arial" pitchFamily="34" charset="0"/>
              <a:buChar char="•"/>
            </a:pPr>
            <a:r>
              <a:rPr lang="en-GB" sz="2000" b="1" dirty="0">
                <a:solidFill>
                  <a:schemeClr val="bg1"/>
                </a:solidFill>
              </a:rPr>
              <a:t>     Two-year duration</a:t>
            </a:r>
          </a:p>
          <a:p>
            <a:r>
              <a:rPr lang="en-GB" sz="2800" b="1" dirty="0">
                <a:solidFill>
                  <a:schemeClr val="bg1"/>
                </a:solidFill>
              </a:rPr>
              <a:t>Certificate in IT</a:t>
            </a:r>
            <a:endParaRPr lang="en-GB" sz="2000" b="1" dirty="0">
              <a:solidFill>
                <a:schemeClr val="bg1"/>
              </a:solidFill>
            </a:endParaRPr>
          </a:p>
          <a:p>
            <a:pPr>
              <a:buFont typeface="Arial" pitchFamily="34" charset="0"/>
              <a:buChar char="•"/>
            </a:pPr>
            <a:r>
              <a:rPr lang="en-GB" sz="2000" b="1" dirty="0">
                <a:solidFill>
                  <a:schemeClr val="bg1"/>
                </a:solidFill>
              </a:rPr>
              <a:t>     High School degree prerequisite</a:t>
            </a:r>
          </a:p>
          <a:p>
            <a:pPr>
              <a:buFont typeface="Arial" pitchFamily="34" charset="0"/>
              <a:buChar char="•"/>
            </a:pPr>
            <a:r>
              <a:rPr lang="en-GB" sz="2000" b="1" dirty="0">
                <a:solidFill>
                  <a:schemeClr val="bg1"/>
                </a:solidFill>
              </a:rPr>
              <a:t>     One-year duration</a:t>
            </a:r>
          </a:p>
        </p:txBody>
      </p:sp>
      <p:sp>
        <p:nvSpPr>
          <p:cNvPr id="7" name="TextBox 6"/>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65000"/>
                  </a:schemeClr>
                </a:solidFill>
              </a:rPr>
              <a:t>www.iou.edu.gm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 calcmode="lin" valueType="num">
                                      <p:cBhvr additive="base">
                                        <p:cTn id="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 calcmode="lin" valueType="num">
                                      <p:cBhvr additive="base">
                                        <p:cTn id="3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 calcmode="lin" valueType="num">
                                      <p:cBhvr additive="base">
                                        <p:cTn id="3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7" end="7"/>
                                            </p:txEl>
                                          </p:spTgt>
                                        </p:tgtEl>
                                        <p:attrNameLst>
                                          <p:attrName>style.visibility</p:attrName>
                                        </p:attrNameLst>
                                      </p:cBhvr>
                                      <p:to>
                                        <p:strVal val="visible"/>
                                      </p:to>
                                    </p:set>
                                    <p:anim calcmode="lin" valueType="num">
                                      <p:cBhvr additive="base">
                                        <p:cTn id="4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8" end="8"/>
                                            </p:txEl>
                                          </p:spTgt>
                                        </p:tgtEl>
                                        <p:attrNameLst>
                                          <p:attrName>style.visibility</p:attrName>
                                        </p:attrNameLst>
                                      </p:cBhvr>
                                      <p:to>
                                        <p:strVal val="visible"/>
                                      </p:to>
                                    </p:set>
                                    <p:anim calcmode="lin" valueType="num">
                                      <p:cBhvr additive="base">
                                        <p:cTn id="49"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
                                            <p:txEl>
                                              <p:pRg st="9" end="9"/>
                                            </p:txEl>
                                          </p:spTgt>
                                        </p:tgtEl>
                                        <p:attrNameLst>
                                          <p:attrName>style.visibility</p:attrName>
                                        </p:attrNameLst>
                                      </p:cBhvr>
                                      <p:to>
                                        <p:strVal val="visible"/>
                                      </p:to>
                                    </p:set>
                                    <p:anim calcmode="lin" valueType="num">
                                      <p:cBhvr additive="base">
                                        <p:cTn id="53"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blinds(horizontal)">
                                      <p:cBhvr>
                                        <p:cTn id="59" dur="500"/>
                                        <p:tgtEl>
                                          <p:spTgt spid="10">
                                            <p:txEl>
                                              <p:pRg st="0" end="0"/>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Effect transition="in" filter="blinds(horizontal)">
                                      <p:cBhvr>
                                        <p:cTn id="62" dur="500"/>
                                        <p:tgtEl>
                                          <p:spTgt spid="10">
                                            <p:txEl>
                                              <p:pRg st="1" end="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Effect transition="in" filter="blinds(horizontal)">
                                      <p:cBhvr>
                                        <p:cTn id="65" dur="500"/>
                                        <p:tgtEl>
                                          <p:spTgt spid="10">
                                            <p:txEl>
                                              <p:pRg st="2" end="2"/>
                                            </p:txEl>
                                          </p:spTgt>
                                        </p:tgtEl>
                                      </p:cBhvr>
                                    </p:animEffect>
                                  </p:childTnLst>
                                </p:cTn>
                              </p:par>
                              <p:par>
                                <p:cTn id="66" presetID="3" presetClass="entr" presetSubtype="10" fill="hold" nodeType="withEffect">
                                  <p:stCondLst>
                                    <p:cond delay="0"/>
                                  </p:stCondLst>
                                  <p:childTnLst>
                                    <p:set>
                                      <p:cBhvr>
                                        <p:cTn id="67" dur="1" fill="hold">
                                          <p:stCondLst>
                                            <p:cond delay="0"/>
                                          </p:stCondLst>
                                        </p:cTn>
                                        <p:tgtEl>
                                          <p:spTgt spid="10">
                                            <p:txEl>
                                              <p:pRg st="3" end="3"/>
                                            </p:txEl>
                                          </p:spTgt>
                                        </p:tgtEl>
                                        <p:attrNameLst>
                                          <p:attrName>style.visibility</p:attrName>
                                        </p:attrNameLst>
                                      </p:cBhvr>
                                      <p:to>
                                        <p:strVal val="visible"/>
                                      </p:to>
                                    </p:set>
                                    <p:animEffect transition="in" filter="blinds(horizontal)">
                                      <p:cBhvr>
                                        <p:cTn id="6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890878"/>
            <a:ext cx="9143999" cy="1863879"/>
          </a:xfrm>
        </p:spPr>
        <p:txBody>
          <a:bodyPr/>
          <a:lstStyle/>
          <a:p>
            <a:pPr>
              <a:lnSpc>
                <a:spcPts val="4600"/>
              </a:lnSpc>
            </a:pPr>
            <a:r>
              <a:rPr lang="en-GB" b="1" dirty="0">
                <a:solidFill>
                  <a:srgbClr val="3333FF"/>
                </a:solidFill>
                <a:effectLst>
                  <a:outerShdw blurRad="38100" dist="38100" dir="2700000" algn="tl">
                    <a:srgbClr val="000000">
                      <a:alpha val="43137"/>
                    </a:srgbClr>
                  </a:outerShdw>
                </a:effectLst>
                <a:latin typeface="Cambo" pitchFamily="50" charset="0"/>
              </a:rPr>
              <a:t>Department of</a:t>
            </a:r>
            <a:br>
              <a:rPr lang="en-GB" b="1" dirty="0">
                <a:solidFill>
                  <a:srgbClr val="3333FF"/>
                </a:solidFill>
                <a:effectLst>
                  <a:outerShdw blurRad="38100" dist="38100" dir="2700000" algn="tl">
                    <a:srgbClr val="000000">
                      <a:alpha val="43137"/>
                    </a:srgbClr>
                  </a:outerShdw>
                </a:effectLst>
                <a:latin typeface="Cambo" pitchFamily="50" charset="0"/>
              </a:rPr>
            </a:br>
            <a:r>
              <a:rPr lang="en-GB" b="1" dirty="0">
                <a:solidFill>
                  <a:srgbClr val="002E8A"/>
                </a:solidFill>
                <a:effectLst>
                  <a:outerShdw blurRad="38100" dist="38100" dir="2700000" algn="tl" rotWithShape="0">
                    <a:srgbClr val="000000">
                      <a:alpha val="43137"/>
                    </a:srgbClr>
                  </a:outerShdw>
                </a:effectLst>
                <a:latin typeface="Cambo" pitchFamily="50" charset="0"/>
              </a:rPr>
              <a:t> </a:t>
            </a:r>
            <a:r>
              <a:rPr lang="en-GB" sz="5400" b="1" dirty="0">
                <a:solidFill>
                  <a:srgbClr val="001642"/>
                </a:solidFill>
                <a:effectLst>
                  <a:outerShdw blurRad="38100" dist="38100" dir="2700000" algn="tl" rotWithShape="0">
                    <a:srgbClr val="000000">
                      <a:alpha val="43137"/>
                    </a:srgbClr>
                  </a:outerShdw>
                </a:effectLst>
                <a:latin typeface="Cambo" pitchFamily="50" charset="0"/>
              </a:rPr>
              <a:t>Business Administration</a:t>
            </a:r>
            <a:endParaRPr lang="en-GB" b="1" dirty="0">
              <a:solidFill>
                <a:srgbClr val="001642"/>
              </a:solidFill>
              <a:effectLst>
                <a:outerShdw blurRad="38100" dist="38100" dir="2700000" algn="tl" rotWithShape="0">
                  <a:srgbClr val="000000">
                    <a:alpha val="43137"/>
                  </a:srgbClr>
                </a:outerShdw>
              </a:effectLst>
              <a:latin typeface="Cambo" pitchFamily="50" charset="0"/>
            </a:endParaRPr>
          </a:p>
        </p:txBody>
      </p:sp>
      <p:sp>
        <p:nvSpPr>
          <p:cNvPr id="3" name="TextBox 2"/>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85000"/>
                  </a:schemeClr>
                </a:solidFill>
              </a:rPr>
              <a:t>www.iou.edu.gm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a:off x="0" y="3428999"/>
            <a:ext cx="3033486" cy="2536372"/>
          </a:xfrm>
          <a:prstGeom prst="homePlate">
            <a:avLst/>
          </a:prstGeom>
        </p:spPr>
        <p:txBody>
          <a:bodyPr wrap="square" rtlCol="0" anchor="ctr">
            <a:spAutoFit/>
          </a:bodyPr>
          <a:lstStyle/>
          <a:p>
            <a:pPr algn="ctr"/>
            <a:endParaRPr lang="en-CA" b="1" dirty="0" err="1">
              <a:solidFill>
                <a:srgbClr val="0033FF"/>
              </a:solidFill>
              <a:ea typeface="Open Sans Semibold" pitchFamily="34" charset="0"/>
              <a:cs typeface="Open Sans Semibold" pitchFamily="34" charset="0"/>
            </a:endParaRPr>
          </a:p>
        </p:txBody>
      </p:sp>
      <p:sp>
        <p:nvSpPr>
          <p:cNvPr id="14" name="Pentagon 13"/>
          <p:cNvSpPr/>
          <p:nvPr/>
        </p:nvSpPr>
        <p:spPr>
          <a:xfrm>
            <a:off x="4161013" y="1139958"/>
            <a:ext cx="978408" cy="484632"/>
          </a:xfrm>
          <a:prstGeom prst="homePlate">
            <a:avLst/>
          </a:prstGeom>
        </p:spPr>
        <p:txBody>
          <a:bodyPr wrap="square" rtlCol="0" anchor="ctr">
            <a:spAutoFit/>
          </a:bodyPr>
          <a:lstStyle/>
          <a:p>
            <a:pPr algn="ctr"/>
            <a:endParaRPr lang="en-CA" b="1" dirty="0" err="1">
              <a:solidFill>
                <a:srgbClr val="0033FF"/>
              </a:solidFill>
              <a:ea typeface="Open Sans Semibold" pitchFamily="34" charset="0"/>
              <a:cs typeface="Open Sans Semibold" pitchFamily="34" charset="0"/>
            </a:endParaRPr>
          </a:p>
        </p:txBody>
      </p:sp>
      <p:sp>
        <p:nvSpPr>
          <p:cNvPr id="16" name="Rectangle 15"/>
          <p:cNvSpPr/>
          <p:nvPr/>
        </p:nvSpPr>
        <p:spPr>
          <a:xfrm>
            <a:off x="588977" y="719818"/>
            <a:ext cx="7144071" cy="4093428"/>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Bachelor of Science  in Business Administration (BBA)</a:t>
            </a:r>
          </a:p>
          <a:p>
            <a:pPr marL="285750" indent="-285750">
              <a:buFont typeface="Arial" panose="020B0604020202020204" pitchFamily="34" charset="0"/>
              <a:buChar char="•"/>
            </a:pPr>
            <a:r>
              <a:rPr lang="en-US" sz="2000" b="1" dirty="0">
                <a:solidFill>
                  <a:srgbClr val="001642"/>
                </a:solidFill>
              </a:rPr>
              <a:t>Part time or full time – Flexible pace</a:t>
            </a:r>
          </a:p>
          <a:p>
            <a:pPr marL="285750" indent="-285750">
              <a:buFont typeface="Arial" panose="020B0604020202020204" pitchFamily="34" charset="0"/>
              <a:buChar char="•"/>
            </a:pPr>
            <a:r>
              <a:rPr lang="en-US" sz="2000" b="1" dirty="0">
                <a:solidFill>
                  <a:srgbClr val="001642"/>
                </a:solidFill>
              </a:rPr>
              <a:t>High school diploma prerequisite</a:t>
            </a:r>
          </a:p>
          <a:p>
            <a:pPr marL="285750" indent="-285750">
              <a:buFont typeface="Arial" panose="020B0604020202020204" pitchFamily="34" charset="0"/>
              <a:buChar char="•"/>
            </a:pPr>
            <a:r>
              <a:rPr lang="en-US" sz="2000" b="1" dirty="0">
                <a:solidFill>
                  <a:srgbClr val="001642"/>
                </a:solidFill>
              </a:rPr>
              <a:t>Maximum twelve years</a:t>
            </a:r>
          </a:p>
          <a:p>
            <a:r>
              <a:rPr lang="en-GB" sz="2800" b="1" dirty="0">
                <a:solidFill>
                  <a:schemeClr val="bg1"/>
                </a:solidFill>
                <a:effectLst>
                  <a:outerShdw blurRad="38100" dist="38100" dir="2700000" algn="tl">
                    <a:srgbClr val="000000">
                      <a:alpha val="43137"/>
                    </a:srgbClr>
                  </a:outerShdw>
                </a:effectLst>
              </a:rPr>
              <a:t>Associate Degree in Business Administration</a:t>
            </a:r>
          </a:p>
          <a:p>
            <a:pPr marL="285750" lvl="0" indent="-285750">
              <a:buFont typeface="Arial" panose="020B0604020202020204" pitchFamily="34" charset="0"/>
              <a:buChar char="•"/>
            </a:pPr>
            <a:r>
              <a:rPr lang="en-GB" sz="2000" b="1" dirty="0">
                <a:solidFill>
                  <a:srgbClr val="001642"/>
                </a:solidFill>
              </a:rPr>
              <a:t>High School degree prerequisite</a:t>
            </a:r>
          </a:p>
          <a:p>
            <a:pPr marL="285750" lvl="0" indent="-285750">
              <a:buFont typeface="Arial" panose="020B0604020202020204" pitchFamily="34" charset="0"/>
              <a:buChar char="•"/>
            </a:pPr>
            <a:r>
              <a:rPr lang="en-GB" sz="2000" b="1" dirty="0">
                <a:solidFill>
                  <a:srgbClr val="001642"/>
                </a:solidFill>
              </a:rPr>
              <a:t>Two-year duration</a:t>
            </a:r>
          </a:p>
          <a:p>
            <a:pPr lvl="0"/>
            <a:r>
              <a:rPr lang="en-GB" sz="2800" b="1" dirty="0">
                <a:solidFill>
                  <a:schemeClr val="bg1"/>
                </a:solidFill>
                <a:effectLst>
                  <a:outerShdw blurRad="38100" dist="38100" dir="2700000" algn="tl">
                    <a:srgbClr val="000000">
                      <a:alpha val="43137"/>
                    </a:srgbClr>
                  </a:outerShdw>
                </a:effectLst>
              </a:rPr>
              <a:t>Certificate in Business Administration</a:t>
            </a:r>
          </a:p>
          <a:p>
            <a:pPr marL="285750" lvl="0" indent="-285750">
              <a:buFont typeface="Arial" panose="020B0604020202020204" pitchFamily="34" charset="0"/>
              <a:buChar char="•"/>
            </a:pPr>
            <a:r>
              <a:rPr lang="en-GB" sz="2000" b="1" dirty="0">
                <a:solidFill>
                  <a:srgbClr val="001642"/>
                </a:solidFill>
              </a:rPr>
              <a:t>High School degree prerequisite</a:t>
            </a:r>
          </a:p>
          <a:p>
            <a:pPr marL="285750" lvl="0" indent="-285750">
              <a:buFont typeface="Arial" panose="020B0604020202020204" pitchFamily="34" charset="0"/>
              <a:buChar char="•"/>
            </a:pPr>
            <a:r>
              <a:rPr lang="en-GB" sz="2000" b="1" dirty="0">
                <a:solidFill>
                  <a:srgbClr val="001642"/>
                </a:solidFill>
              </a:rPr>
              <a:t>One-year duration</a:t>
            </a:r>
          </a:p>
        </p:txBody>
      </p:sp>
      <p:sp>
        <p:nvSpPr>
          <p:cNvPr id="21" name="Rectangle 20"/>
          <p:cNvSpPr/>
          <p:nvPr/>
        </p:nvSpPr>
        <p:spPr>
          <a:xfrm>
            <a:off x="893916" y="4901950"/>
            <a:ext cx="5553424" cy="1138773"/>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Contents</a:t>
            </a:r>
            <a:endParaRPr lang="en-US" sz="2000" b="1" dirty="0"/>
          </a:p>
          <a:p>
            <a:pPr marL="285750" indent="-285750">
              <a:buFont typeface="Arial" panose="020B0604020202020204" pitchFamily="34" charset="0"/>
              <a:buChar char="•"/>
            </a:pPr>
            <a:r>
              <a:rPr lang="en-US" sz="2000" b="1" dirty="0"/>
              <a:t>Conventional Subjects taught comparatively</a:t>
            </a:r>
            <a:endParaRPr lang="en-GB" sz="2000" b="1" dirty="0"/>
          </a:p>
          <a:p>
            <a:pPr marL="285750" indent="-285750">
              <a:buFont typeface="Arial" panose="020B0604020202020204" pitchFamily="34" charset="0"/>
              <a:buChar char="•"/>
            </a:pPr>
            <a:r>
              <a:rPr lang="en-US" sz="2000" b="1" dirty="0"/>
              <a:t>Core Islamic Studies subjects</a:t>
            </a:r>
            <a:endParaRPr lang="en-GB" sz="2000" b="1" dirty="0"/>
          </a:p>
        </p:txBody>
      </p:sp>
      <p:cxnSp>
        <p:nvCxnSpPr>
          <p:cNvPr id="17" name="Straight Connector 16"/>
          <p:cNvCxnSpPr/>
          <p:nvPr/>
        </p:nvCxnSpPr>
        <p:spPr>
          <a:xfrm>
            <a:off x="849671" y="4967606"/>
            <a:ext cx="76986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3916" y="6054075"/>
            <a:ext cx="769865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85000"/>
                  </a:schemeClr>
                </a:solidFill>
              </a:rPr>
              <a:t>www.iou.edu.gm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 calcmode="lin" valueType="num">
                                      <p:cBhvr additive="base">
                                        <p:cTn id="7"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anim calcmode="lin" valueType="num">
                                      <p:cBhvr additive="base">
                                        <p:cTn id="13"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additive="base">
                                        <p:cTn id="19"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 calcmode="lin" valueType="num">
                                      <p:cBhvr additive="base">
                                        <p:cTn id="2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anim calcmode="lin" valueType="num">
                                      <p:cBhvr additive="base">
                                        <p:cTn id="3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xEl>
                                              <p:pRg st="6" end="6"/>
                                            </p:txEl>
                                          </p:spTgt>
                                        </p:tgtEl>
                                        <p:attrNameLst>
                                          <p:attrName>style.visibility</p:attrName>
                                        </p:attrNameLst>
                                      </p:cBhvr>
                                      <p:to>
                                        <p:strVal val="visible"/>
                                      </p:to>
                                    </p:set>
                                    <p:anim calcmode="lin" valueType="num">
                                      <p:cBhvr additive="base">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xEl>
                                              <p:pRg st="7" end="7"/>
                                            </p:txEl>
                                          </p:spTgt>
                                        </p:tgtEl>
                                        <p:attrNameLst>
                                          <p:attrName>style.visibility</p:attrName>
                                        </p:attrNameLst>
                                      </p:cBhvr>
                                      <p:to>
                                        <p:strVal val="visible"/>
                                      </p:to>
                                    </p:set>
                                    <p:anim calcmode="lin" valueType="num">
                                      <p:cBhvr additive="base">
                                        <p:cTn id="45"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xEl>
                                              <p:pRg st="8" end="8"/>
                                            </p:txEl>
                                          </p:spTgt>
                                        </p:tgtEl>
                                        <p:attrNameLst>
                                          <p:attrName>style.visibility</p:attrName>
                                        </p:attrNameLst>
                                      </p:cBhvr>
                                      <p:to>
                                        <p:strVal val="visible"/>
                                      </p:to>
                                    </p:set>
                                    <p:anim calcmode="lin" valueType="num">
                                      <p:cBhvr additive="base">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xEl>
                                              <p:pRg st="9" end="9"/>
                                            </p:txEl>
                                          </p:spTgt>
                                        </p:tgtEl>
                                        <p:attrNameLst>
                                          <p:attrName>style.visibility</p:attrName>
                                        </p:attrNameLst>
                                      </p:cBhvr>
                                      <p:to>
                                        <p:strVal val="visible"/>
                                      </p:to>
                                    </p:set>
                                    <p:anim calcmode="lin" valueType="num">
                                      <p:cBhvr additive="base">
                                        <p:cTn id="53"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linds(horizont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1000" fill="hold"/>
                                        <p:tgtEl>
                                          <p:spTgt spid="17"/>
                                        </p:tgtEl>
                                        <p:attrNameLst>
                                          <p:attrName>ppt_x</p:attrName>
                                        </p:attrNameLst>
                                      </p:cBhvr>
                                      <p:tavLst>
                                        <p:tav tm="0">
                                          <p:val>
                                            <p:strVal val="0-#ppt_w/2"/>
                                          </p:val>
                                        </p:tav>
                                        <p:tav tm="100000">
                                          <p:val>
                                            <p:strVal val="#ppt_x"/>
                                          </p:val>
                                        </p:tav>
                                      </p:tavLst>
                                    </p:anim>
                                    <p:anim calcmode="lin" valueType="num">
                                      <p:cBhvr additive="base">
                                        <p:cTn id="65" dur="1000" fill="hold"/>
                                        <p:tgtEl>
                                          <p:spTgt spid="17"/>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1000" fill="hold"/>
                                        <p:tgtEl>
                                          <p:spTgt spid="19"/>
                                        </p:tgtEl>
                                        <p:attrNameLst>
                                          <p:attrName>ppt_x</p:attrName>
                                        </p:attrNameLst>
                                      </p:cBhvr>
                                      <p:tavLst>
                                        <p:tav tm="0">
                                          <p:val>
                                            <p:strVal val="0-#ppt_w/2"/>
                                          </p:val>
                                        </p:tav>
                                        <p:tav tm="100000">
                                          <p:val>
                                            <p:strVal val="#ppt_x"/>
                                          </p:val>
                                        </p:tav>
                                      </p:tavLst>
                                    </p:anim>
                                    <p:anim calcmode="lin" valueType="num">
                                      <p:cBhvr additive="base">
                                        <p:cTn id="69"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793668"/>
            <a:ext cx="8229600" cy="923330"/>
          </a:xfrm>
          <a:prstGeom prst="rect">
            <a:avLst/>
          </a:prstGeom>
          <a:noFill/>
        </p:spPr>
        <p:txBody>
          <a:bodyPr wrap="square" lIns="91440" tIns="45720" rIns="91440" bIns="45720">
            <a:spAutoFit/>
          </a:bodyPr>
          <a:lstStyle/>
          <a:p>
            <a:pPr algn="ctr"/>
            <a:r>
              <a:rPr lang="en-GB" sz="5400" b="1" dirty="0">
                <a:solidFill>
                  <a:srgbClr val="FFC000"/>
                </a:solidFill>
                <a:effectLst>
                  <a:outerShdw blurRad="50800" dist="38100" dir="8100000" algn="tr" rotWithShape="0">
                    <a:prstClr val="black">
                      <a:alpha val="40000"/>
                    </a:prstClr>
                  </a:outerShdw>
                </a:effectLst>
                <a:latin typeface="Cambo" pitchFamily="50" charset="0"/>
              </a:rPr>
              <a:t>Arabic Language</a:t>
            </a: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95000"/>
                  </a:schemeClr>
                </a:solidFill>
              </a:rPr>
              <a:t>www.iou.edu.gm</a:t>
            </a:r>
          </a:p>
        </p:txBody>
      </p:sp>
      <p:sp>
        <p:nvSpPr>
          <p:cNvPr id="5" name="Rectangle 4"/>
          <p:cNvSpPr/>
          <p:nvPr/>
        </p:nvSpPr>
        <p:spPr>
          <a:xfrm>
            <a:off x="2293777" y="1471805"/>
            <a:ext cx="3881192" cy="769441"/>
          </a:xfrm>
          <a:prstGeom prst="rect">
            <a:avLst/>
          </a:prstGeom>
        </p:spPr>
        <p:txBody>
          <a:bodyPr wrap="none">
            <a:spAutoFit/>
          </a:bodyPr>
          <a:lstStyle/>
          <a:p>
            <a:pPr algn="ctr"/>
            <a:r>
              <a:rPr lang="en-GB" sz="4400" b="1" dirty="0">
                <a:solidFill>
                  <a:schemeClr val="bg1"/>
                </a:solidFill>
                <a:effectLst>
                  <a:outerShdw blurRad="50800" dist="38100" dir="8100000" algn="tr" rotWithShape="0">
                    <a:prstClr val="black">
                      <a:alpha val="40000"/>
                    </a:prstClr>
                  </a:outerShdw>
                </a:effectLst>
                <a:latin typeface="Cambo" pitchFamily="50" charset="0"/>
              </a:rPr>
              <a:t>&amp; Linguistics </a:t>
            </a:r>
            <a:endParaRPr lang="en-US" sz="4400" dirty="0">
              <a:solidFill>
                <a:schemeClr val="bg1"/>
              </a:solidFill>
              <a:effectLst>
                <a:outerShdw blurRad="50800" dist="38100" dir="8100000" algn="tr" rotWithShape="0">
                  <a:prstClr val="black">
                    <a:alpha val="40000"/>
                  </a:prstClr>
                </a:outerShdw>
              </a:effectLst>
              <a:latin typeface="Cambo" pitchFamily="50" charset="0"/>
            </a:endParaRPr>
          </a:p>
        </p:txBody>
      </p:sp>
      <p:sp>
        <p:nvSpPr>
          <p:cNvPr id="7" name="Rectangle 6"/>
          <p:cNvSpPr/>
          <p:nvPr/>
        </p:nvSpPr>
        <p:spPr>
          <a:xfrm>
            <a:off x="2342145" y="346383"/>
            <a:ext cx="3700052" cy="707886"/>
          </a:xfrm>
          <a:prstGeom prst="rect">
            <a:avLst/>
          </a:prstGeom>
        </p:spPr>
        <p:txBody>
          <a:bodyPr wrap="none">
            <a:spAutoFit/>
          </a:bodyPr>
          <a:lstStyle/>
          <a:p>
            <a:pPr algn="ctr"/>
            <a:r>
              <a:rPr lang="en-US" sz="4000" b="1" dirty="0">
                <a:solidFill>
                  <a:schemeClr val="bg1"/>
                </a:solidFill>
                <a:latin typeface="Cambo" pitchFamily="50" charset="0"/>
              </a:rPr>
              <a:t>Department of</a:t>
            </a:r>
          </a:p>
        </p:txBody>
      </p:sp>
    </p:spTree>
    <p:extLst>
      <p:ext uri="{BB962C8B-B14F-4D97-AF65-F5344CB8AC3E}">
        <p14:creationId xmlns:p14="http://schemas.microsoft.com/office/powerpoint/2010/main" xmlns="" val="8719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75539" y="488218"/>
            <a:ext cx="8641686" cy="3170099"/>
          </a:xfrm>
          <a:prstGeom prst="rect">
            <a:avLst/>
          </a:prstGeom>
        </p:spPr>
        <p:txBody>
          <a:bodyPr wrap="square">
            <a:spAutoFit/>
          </a:bodyPr>
          <a:lstStyle/>
          <a:p>
            <a:pPr lvl="0"/>
            <a:r>
              <a:rPr lang="en-US" sz="3200" b="1" dirty="0">
                <a:solidFill>
                  <a:srgbClr val="EDEDED"/>
                </a:solidFill>
                <a:latin typeface="Cambo" pitchFamily="50" charset="0"/>
              </a:rPr>
              <a:t>Bachelor of Arts in Arabic Language and Linguistics</a:t>
            </a:r>
          </a:p>
          <a:p>
            <a:r>
              <a:rPr lang="en-US" sz="2000" dirty="0">
                <a:solidFill>
                  <a:srgbClr val="F7BC47"/>
                </a:solidFill>
              </a:rPr>
              <a:t> </a:t>
            </a:r>
          </a:p>
          <a:p>
            <a:pPr marL="285750" lvl="0" indent="-285750"/>
            <a:r>
              <a:rPr lang="en-US" sz="2800" b="1" dirty="0">
                <a:solidFill>
                  <a:srgbClr val="F6C22E"/>
                </a:solidFill>
              </a:rPr>
              <a:t>BA ARB Degree </a:t>
            </a:r>
          </a:p>
          <a:p>
            <a:pPr marL="742950" lvl="1" indent="-285750">
              <a:buFont typeface="Arial" panose="020B0604020202020204" pitchFamily="34" charset="0"/>
              <a:buChar char="•"/>
            </a:pPr>
            <a:r>
              <a:rPr lang="en-US" sz="2400" b="1" dirty="0">
                <a:solidFill>
                  <a:srgbClr val="EDEDED"/>
                </a:solidFill>
              </a:rPr>
              <a:t>Part time or full time – flexible pace</a:t>
            </a:r>
          </a:p>
          <a:p>
            <a:pPr marL="742950" lvl="1" indent="-285750">
              <a:buFont typeface="Arial" panose="020B0604020202020204" pitchFamily="34" charset="0"/>
              <a:buChar char="•"/>
            </a:pPr>
            <a:r>
              <a:rPr lang="en-US" sz="2400" b="1" dirty="0">
                <a:solidFill>
                  <a:srgbClr val="EDEDED"/>
                </a:solidFill>
              </a:rPr>
              <a:t>4-year program; maximum twelve years </a:t>
            </a:r>
          </a:p>
          <a:p>
            <a:pPr marL="742950" lvl="1" indent="-285750">
              <a:buFont typeface="Arial" panose="020B0604020202020204" pitchFamily="34" charset="0"/>
              <a:buChar char="•"/>
            </a:pPr>
            <a:r>
              <a:rPr lang="en-US" sz="2400" b="1" dirty="0">
                <a:solidFill>
                  <a:srgbClr val="EDEDED"/>
                </a:solidFill>
              </a:rPr>
              <a:t>based on courses taught at Imam Muhammad bin Saud University in the Kingdom of Saudi Arabia</a:t>
            </a:r>
          </a:p>
          <a:p>
            <a:pPr marL="742950" lvl="1" indent="-285750">
              <a:buFont typeface="Arial" panose="020B0604020202020204" pitchFamily="34" charset="0"/>
              <a:buChar char="•"/>
            </a:pPr>
            <a:r>
              <a:rPr lang="en-US" sz="2400" b="1" dirty="0">
                <a:solidFill>
                  <a:srgbClr val="EDEDED"/>
                </a:solidFill>
              </a:rPr>
              <a:t>High school diploma prerequisite</a:t>
            </a:r>
          </a:p>
        </p:txBody>
      </p:sp>
      <p:sp>
        <p:nvSpPr>
          <p:cNvPr id="7" name="TextBox 6"/>
          <p:cNvSpPr txBox="1"/>
          <p:nvPr/>
        </p:nvSpPr>
        <p:spPr>
          <a:xfrm>
            <a:off x="7543800" y="6553201"/>
            <a:ext cx="1600200" cy="323165"/>
          </a:xfrm>
          <a:prstGeom prst="rect">
            <a:avLst/>
          </a:prstGeom>
          <a:noFill/>
        </p:spPr>
        <p:txBody>
          <a:bodyPr wrap="square" rtlCol="0">
            <a:spAutoFit/>
          </a:bodyPr>
          <a:lstStyle/>
          <a:p>
            <a:pPr algn="ctr"/>
            <a:r>
              <a:rPr lang="en-US" sz="1500" b="1" dirty="0">
                <a:solidFill>
                  <a:srgbClr val="EDEDED"/>
                </a:solidFill>
              </a:rPr>
              <a:t>www.iou.edu.gm</a:t>
            </a:r>
          </a:p>
        </p:txBody>
      </p:sp>
      <p:sp>
        <p:nvSpPr>
          <p:cNvPr id="2" name="TextBox 1"/>
          <p:cNvSpPr txBox="1"/>
          <p:nvPr/>
        </p:nvSpPr>
        <p:spPr>
          <a:xfrm>
            <a:off x="275539" y="4526752"/>
            <a:ext cx="4296462" cy="2031325"/>
          </a:xfrm>
          <a:prstGeom prst="rect">
            <a:avLst/>
          </a:prstGeom>
          <a:noFill/>
        </p:spPr>
        <p:txBody>
          <a:bodyPr wrap="square" rtlCol="0">
            <a:spAutoFit/>
          </a:bodyPr>
          <a:lstStyle/>
          <a:p>
            <a:pPr marL="285750" indent="-285750">
              <a:buFont typeface="Wingdings" panose="05000000000000000000" pitchFamily="2" charset="2"/>
              <a:buChar char="ü"/>
            </a:pPr>
            <a:r>
              <a:rPr lang="en-US" b="1" dirty="0">
                <a:solidFill>
                  <a:schemeClr val="bg1"/>
                </a:solidFill>
              </a:rPr>
              <a:t>Detailed Arabic Grammar </a:t>
            </a:r>
          </a:p>
          <a:p>
            <a:pPr marL="285750" indent="-285750">
              <a:buFont typeface="Wingdings" panose="05000000000000000000" pitchFamily="2" charset="2"/>
              <a:buChar char="ü"/>
            </a:pPr>
            <a:r>
              <a:rPr lang="en-US" b="1" dirty="0">
                <a:solidFill>
                  <a:schemeClr val="bg1"/>
                </a:solidFill>
              </a:rPr>
              <a:t>Arabic Literature -- pre-Islamic, Islamic, Modern</a:t>
            </a:r>
          </a:p>
          <a:p>
            <a:pPr marL="285750" indent="-285750">
              <a:buFont typeface="Wingdings" panose="05000000000000000000" pitchFamily="2" charset="2"/>
              <a:buChar char="ü"/>
            </a:pPr>
            <a:r>
              <a:rPr lang="en-US" b="1" dirty="0">
                <a:solidFill>
                  <a:schemeClr val="bg1"/>
                </a:solidFill>
              </a:rPr>
              <a:t>In-depth Al-Madinah series of books</a:t>
            </a:r>
          </a:p>
          <a:p>
            <a:pPr marL="285750" indent="-285750">
              <a:buFont typeface="Wingdings" panose="05000000000000000000" pitchFamily="2" charset="2"/>
              <a:buChar char="ü"/>
            </a:pPr>
            <a:r>
              <a:rPr lang="en-US" b="1" dirty="0">
                <a:solidFill>
                  <a:schemeClr val="bg1"/>
                </a:solidFill>
              </a:rPr>
              <a:t>Arabic Rhetoric, Linguistics, and Morphology</a:t>
            </a:r>
          </a:p>
          <a:p>
            <a:pPr marL="285750" indent="-285750">
              <a:buFont typeface="Wingdings" panose="05000000000000000000" pitchFamily="2" charset="2"/>
              <a:buChar char="ü"/>
            </a:pP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5150" y="898374"/>
            <a:ext cx="6984621" cy="3847207"/>
          </a:xfrm>
          <a:prstGeom prst="rect">
            <a:avLst/>
          </a:prstGeom>
        </p:spPr>
        <p:txBody>
          <a:bodyPr wrap="square">
            <a:spAutoFit/>
          </a:bodyPr>
          <a:lstStyle/>
          <a:p>
            <a:pPr lvl="0"/>
            <a:r>
              <a:rPr lang="en-US" sz="4000" b="1" dirty="0">
                <a:solidFill>
                  <a:srgbClr val="FFC000"/>
                </a:solidFill>
                <a:latin typeface="Cambo" pitchFamily="50" charset="0"/>
              </a:rPr>
              <a:t>Intensive Arabic program</a:t>
            </a:r>
          </a:p>
          <a:p>
            <a:pPr lvl="0"/>
            <a:r>
              <a:rPr lang="en-US" sz="3200" b="1" dirty="0">
                <a:solidFill>
                  <a:schemeClr val="bg1"/>
                </a:solidFill>
              </a:rPr>
              <a:t>Duration: Two year intensive</a:t>
            </a:r>
          </a:p>
          <a:p>
            <a:pPr lvl="0"/>
            <a:endParaRPr lang="en-US" sz="2800" b="1" dirty="0">
              <a:solidFill>
                <a:schemeClr val="bg1"/>
              </a:solidFill>
            </a:endParaRPr>
          </a:p>
          <a:p>
            <a:pPr lvl="0"/>
            <a:r>
              <a:rPr lang="en-US" sz="3200" b="1" dirty="0">
                <a:solidFill>
                  <a:schemeClr val="bg1"/>
                </a:solidFill>
              </a:rPr>
              <a:t>Focus on:</a:t>
            </a:r>
          </a:p>
          <a:p>
            <a:pPr lvl="0">
              <a:buFont typeface="Arial" pitchFamily="34" charset="0"/>
              <a:buChar char="•"/>
            </a:pPr>
            <a:r>
              <a:rPr lang="en-US" sz="2800" dirty="0">
                <a:solidFill>
                  <a:schemeClr val="bg1"/>
                </a:solidFill>
              </a:rPr>
              <a:t>   Reading</a:t>
            </a:r>
          </a:p>
          <a:p>
            <a:pPr lvl="0">
              <a:buFont typeface="Arial" pitchFamily="34" charset="0"/>
              <a:buChar char="•"/>
            </a:pPr>
            <a:r>
              <a:rPr lang="en-US" sz="2800" dirty="0">
                <a:solidFill>
                  <a:schemeClr val="bg1"/>
                </a:solidFill>
              </a:rPr>
              <a:t>   Writing</a:t>
            </a:r>
          </a:p>
          <a:p>
            <a:pPr lvl="0">
              <a:buFont typeface="Arial" pitchFamily="34" charset="0"/>
              <a:buChar char="•"/>
            </a:pPr>
            <a:r>
              <a:rPr lang="en-US" sz="2800" dirty="0">
                <a:solidFill>
                  <a:schemeClr val="bg1"/>
                </a:solidFill>
              </a:rPr>
              <a:t>   Listening </a:t>
            </a:r>
          </a:p>
          <a:p>
            <a:pPr lvl="0">
              <a:buFont typeface="Arial" pitchFamily="34" charset="0"/>
              <a:buChar char="•"/>
            </a:pPr>
            <a:r>
              <a:rPr lang="en-US" sz="2800" dirty="0">
                <a:solidFill>
                  <a:schemeClr val="bg1"/>
                </a:solidFill>
              </a:rPr>
              <a:t>   Speaking</a:t>
            </a:r>
          </a:p>
        </p:txBody>
      </p:sp>
      <p:sp>
        <p:nvSpPr>
          <p:cNvPr id="5" name="TextBox 4"/>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lumMod val="95000"/>
                  </a:schemeClr>
                </a:solidFill>
              </a:rPr>
              <a:t>www.iou.edu.gm</a:t>
            </a:r>
          </a:p>
        </p:txBody>
      </p:sp>
    </p:spTree>
    <p:extLst>
      <p:ext uri="{BB962C8B-B14F-4D97-AF65-F5344CB8AC3E}">
        <p14:creationId xmlns:p14="http://schemas.microsoft.com/office/powerpoint/2010/main" xmlns="" val="2527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additive="base">
                                        <p:cTn id="1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 calcmode="lin" valueType="num">
                                      <p:cBhvr additive="base">
                                        <p:cTn id="2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additive="base">
                                        <p:cTn id="2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additive="base">
                                        <p:cTn id="2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 calcmode="lin" valueType="num">
                                      <p:cBhvr additive="base">
                                        <p:cTn id="3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GQMC_Logo_Brown.png"/>
          <p:cNvPicPr>
            <a:picLocks noChangeAspect="1"/>
          </p:cNvPicPr>
          <p:nvPr/>
        </p:nvPicPr>
        <p:blipFill>
          <a:blip r:embed="rId3" cstate="print"/>
          <a:stretch>
            <a:fillRect/>
          </a:stretch>
        </p:blipFill>
        <p:spPr>
          <a:xfrm>
            <a:off x="949796" y="117990"/>
            <a:ext cx="2879563" cy="2692147"/>
          </a:xfrm>
          <a:prstGeom prst="rect">
            <a:avLst/>
          </a:prstGeom>
        </p:spPr>
      </p:pic>
      <p:sp>
        <p:nvSpPr>
          <p:cNvPr id="3" name="TextBox 2"/>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
        <p:nvSpPr>
          <p:cNvPr id="5" name="TextBox 4"/>
          <p:cNvSpPr txBox="1"/>
          <p:nvPr/>
        </p:nvSpPr>
        <p:spPr>
          <a:xfrm>
            <a:off x="0" y="6159116"/>
            <a:ext cx="9144000" cy="461665"/>
          </a:xfrm>
          <a:prstGeom prst="rect">
            <a:avLst/>
          </a:prstGeom>
          <a:noFill/>
        </p:spPr>
        <p:txBody>
          <a:bodyPr wrap="square" rtlCol="0">
            <a:spAutoFit/>
          </a:bodyPr>
          <a:lstStyle/>
          <a:p>
            <a:pPr marL="742950" lvl="1" indent="-285750" algn="ctr"/>
            <a:r>
              <a:rPr lang="en-US" sz="2400" b="1" dirty="0">
                <a:solidFill>
                  <a:srgbClr val="360000"/>
                </a:solidFill>
              </a:rPr>
              <a:t>Tuition-free   |   Flexible study   |  Female Teachers</a:t>
            </a:r>
          </a:p>
        </p:txBody>
      </p:sp>
      <p:sp>
        <p:nvSpPr>
          <p:cNvPr id="6" name="Rectangle 5"/>
          <p:cNvSpPr/>
          <p:nvPr/>
        </p:nvSpPr>
        <p:spPr>
          <a:xfrm>
            <a:off x="4218038" y="1519086"/>
            <a:ext cx="4454014" cy="2800767"/>
          </a:xfrm>
          <a:prstGeom prst="rect">
            <a:avLst/>
          </a:prstGeom>
        </p:spPr>
        <p:txBody>
          <a:bodyPr wrap="square">
            <a:spAutoFit/>
          </a:bodyPr>
          <a:lstStyle/>
          <a:p>
            <a:pPr marL="742950" lvl="1" indent="-285750"/>
            <a:r>
              <a:rPr lang="en-US" sz="3200" b="1" dirty="0">
                <a:latin typeface="Cambo" pitchFamily="50" charset="0"/>
              </a:rPr>
              <a:t>Requirements:</a:t>
            </a:r>
          </a:p>
          <a:p>
            <a:pPr marL="742950" lvl="1" indent="-285750">
              <a:buFont typeface="Arial" pitchFamily="34" charset="0"/>
              <a:buChar char="•"/>
            </a:pPr>
            <a:r>
              <a:rPr lang="en-US" b="1" dirty="0"/>
              <a:t>above the age of 12 years</a:t>
            </a:r>
          </a:p>
          <a:p>
            <a:pPr marL="742950" lvl="1" indent="-285750">
              <a:buFont typeface="Arial" pitchFamily="34" charset="0"/>
              <a:buChar char="•"/>
            </a:pPr>
            <a:r>
              <a:rPr lang="en-US" b="1" dirty="0"/>
              <a:t>proficient in reading Arabic language or Arabic 100</a:t>
            </a:r>
          </a:p>
          <a:p>
            <a:pPr marL="742950" lvl="1" indent="-285750">
              <a:buFont typeface="Arial" pitchFamily="34" charset="0"/>
              <a:buChar char="•"/>
            </a:pPr>
            <a:r>
              <a:rPr lang="en-US" b="1" dirty="0"/>
              <a:t>knowledge of the basic rules of </a:t>
            </a:r>
            <a:r>
              <a:rPr lang="en-US" b="1" dirty="0" err="1"/>
              <a:t>Tajweed</a:t>
            </a:r>
            <a:endParaRPr lang="en-US" b="1" dirty="0"/>
          </a:p>
          <a:p>
            <a:pPr marL="742950" lvl="1" indent="-285750">
              <a:buFont typeface="Arial" pitchFamily="34" charset="0"/>
              <a:buChar char="•"/>
            </a:pPr>
            <a:r>
              <a:rPr lang="en-US" b="1" dirty="0"/>
              <a:t>reasonable ability to recite Qur’an with Proper </a:t>
            </a:r>
            <a:r>
              <a:rPr lang="en-US" b="1" dirty="0" err="1"/>
              <a:t>Tajweed</a:t>
            </a:r>
            <a:endParaRPr lang="en-US" b="1" dirty="0"/>
          </a:p>
          <a:p>
            <a:pPr marL="742950" lvl="1" indent="-285750">
              <a:buFont typeface="Arial" pitchFamily="34" charset="0"/>
              <a:buChar char="•"/>
            </a:pPr>
            <a:r>
              <a:rPr lang="en-US" b="1" dirty="0"/>
              <a:t>high speed Internet connection</a:t>
            </a:r>
          </a:p>
        </p:txBody>
      </p:sp>
      <p:sp>
        <p:nvSpPr>
          <p:cNvPr id="7" name="Rectangle 6"/>
          <p:cNvSpPr/>
          <p:nvPr/>
        </p:nvSpPr>
        <p:spPr>
          <a:xfrm>
            <a:off x="840658" y="5707626"/>
            <a:ext cx="4277032" cy="1150374"/>
          </a:xfrm>
          <a:prstGeom prst="rect">
            <a:avLst/>
          </a:prstGeom>
        </p:spPr>
        <p:txBody>
          <a:bodyPr wrap="square" rtlCol="0" anchor="ctr">
            <a:spAutoFit/>
          </a:bodyPr>
          <a:lstStyle/>
          <a:p>
            <a:pPr algn="ctr"/>
            <a:endParaRPr lang="en-US" b="1" dirty="0" err="1">
              <a:solidFill>
                <a:srgbClr val="0033FF"/>
              </a:solidFill>
              <a:ea typeface="Open Sans Semibold" pitchFamily="34" charset="0"/>
              <a:cs typeface="Open Sans Semi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5" name="Rectangle 4"/>
          <p:cNvSpPr/>
          <p:nvPr/>
        </p:nvSpPr>
        <p:spPr>
          <a:xfrm>
            <a:off x="2286000" y="1929580"/>
            <a:ext cx="6858000" cy="707886"/>
          </a:xfrm>
          <a:prstGeom prst="rect">
            <a:avLst/>
          </a:prstGeom>
        </p:spPr>
        <p:txBody>
          <a:bodyPr wrap="square">
            <a:spAutoFit/>
          </a:bodyPr>
          <a:lstStyle/>
          <a:p>
            <a:pPr algn="ctr">
              <a:lnSpc>
                <a:spcPts val="4800"/>
              </a:lnSpc>
            </a:pPr>
            <a:r>
              <a:rPr lang="en-US" sz="6000" b="1" dirty="0">
                <a:solidFill>
                  <a:srgbClr val="FF0000"/>
                </a:solidFill>
                <a:latin typeface="Cambo" pitchFamily="50" charset="0"/>
              </a:rPr>
              <a:t>General Diploma</a:t>
            </a:r>
            <a:endParaRPr lang="en-US" sz="4800" b="1" dirty="0">
              <a:solidFill>
                <a:srgbClr val="FF0000"/>
              </a:solidFill>
              <a:latin typeface="Cambo" pitchFamily="50" charset="0"/>
            </a:endParaRPr>
          </a:p>
        </p:txBody>
      </p:sp>
      <p:sp>
        <p:nvSpPr>
          <p:cNvPr id="6" name="Rectangle 5"/>
          <p:cNvSpPr/>
          <p:nvPr/>
        </p:nvSpPr>
        <p:spPr>
          <a:xfrm>
            <a:off x="0" y="4344903"/>
            <a:ext cx="7097486" cy="1938992"/>
          </a:xfrm>
          <a:prstGeom prst="rect">
            <a:avLst/>
          </a:prstGeom>
        </p:spPr>
        <p:txBody>
          <a:bodyPr wrap="square">
            <a:spAutoFit/>
          </a:bodyPr>
          <a:lstStyle/>
          <a:p>
            <a:pPr marL="742950" lvl="1" indent="-285750"/>
            <a:r>
              <a:rPr lang="en-US" sz="2000" b="1" dirty="0">
                <a:solidFill>
                  <a:srgbClr val="FF0000"/>
                </a:solidFill>
              </a:rPr>
              <a:t>IOU offers over 40 courses at a small </a:t>
            </a:r>
          </a:p>
          <a:p>
            <a:pPr marL="742950" lvl="1" indent="-285750"/>
            <a:r>
              <a:rPr lang="en-US" sz="2000" b="1" dirty="0">
                <a:solidFill>
                  <a:srgbClr val="FF0000"/>
                </a:solidFill>
              </a:rPr>
              <a:t>subscription fee of as little as $1 per month</a:t>
            </a:r>
          </a:p>
          <a:p>
            <a:pPr marL="742950" lvl="1" indent="-285750">
              <a:buFont typeface="Arial" panose="020B0604020202020204" pitchFamily="34" charset="0"/>
              <a:buChar char="•"/>
            </a:pPr>
            <a:r>
              <a:rPr lang="en-US" sz="2000" b="1" dirty="0"/>
              <a:t>No minimum requirements</a:t>
            </a:r>
          </a:p>
          <a:p>
            <a:pPr marL="742950" lvl="1" indent="-285750">
              <a:buFont typeface="Arial" panose="020B0604020202020204" pitchFamily="34" charset="0"/>
              <a:buChar char="•"/>
            </a:pPr>
            <a:r>
              <a:rPr lang="en-US" sz="2000" b="1" dirty="0"/>
              <a:t>Flexible and organized study</a:t>
            </a:r>
          </a:p>
          <a:p>
            <a:pPr marL="742950" lvl="1" indent="-285750">
              <a:buFont typeface="Arial" panose="020B0604020202020204" pitchFamily="34" charset="0"/>
              <a:buChar char="•"/>
            </a:pPr>
            <a:r>
              <a:rPr lang="en-US" sz="2000" b="1" dirty="0"/>
              <a:t>Certificate upon completion of each course</a:t>
            </a:r>
          </a:p>
          <a:p>
            <a:pPr marL="742950" lvl="1" indent="-285750">
              <a:buFont typeface="Arial" panose="020B0604020202020204" pitchFamily="34" charset="0"/>
              <a:buChar char="•"/>
            </a:pPr>
            <a:r>
              <a:rPr lang="en-US" sz="2000" b="1" dirty="0"/>
              <a:t>Diploma upon completion of 24 courses</a:t>
            </a:r>
          </a:p>
        </p:txBody>
      </p:sp>
      <p:sp>
        <p:nvSpPr>
          <p:cNvPr id="10" name="Rectangle 9"/>
          <p:cNvSpPr/>
          <p:nvPr/>
        </p:nvSpPr>
        <p:spPr>
          <a:xfrm>
            <a:off x="3714630" y="2411367"/>
            <a:ext cx="5309419" cy="769441"/>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latin typeface="Cambo" pitchFamily="50" charset="0"/>
              </a:rPr>
              <a:t>in Islamic Studies</a:t>
            </a:r>
            <a:endParaRPr lang="en-US" sz="4400" dirty="0">
              <a:effectLst>
                <a:outerShdw blurRad="38100" dist="38100" dir="2700000" algn="tl">
                  <a:srgbClr val="000000">
                    <a:alpha val="43137"/>
                  </a:srgbClr>
                </a:outerShdw>
              </a:effectLst>
              <a:latin typeface="Cambo" pitchFamily="50" charset="0"/>
            </a:endParaRPr>
          </a:p>
        </p:txBody>
      </p:sp>
    </p:spTree>
    <p:extLst>
      <p:ext uri="{BB962C8B-B14F-4D97-AF65-F5344CB8AC3E}">
        <p14:creationId xmlns:p14="http://schemas.microsoft.com/office/powerpoint/2010/main" xmlns="" val="18168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7543800" y="6553201"/>
            <a:ext cx="1600200" cy="323165"/>
          </a:xfrm>
          <a:prstGeom prst="rect">
            <a:avLst/>
          </a:prstGeom>
          <a:noFill/>
        </p:spPr>
        <p:txBody>
          <a:bodyPr wrap="square" rtlCol="0">
            <a:spAutoFit/>
          </a:bodyPr>
          <a:lstStyle/>
          <a:p>
            <a:pPr algn="ctr"/>
            <a:r>
              <a:rPr lang="en-US" sz="1500" b="1" dirty="0">
                <a:solidFill>
                  <a:srgbClr val="0033FF"/>
                </a:solidFill>
              </a:rPr>
              <a:t>www.iou.edu.gm</a:t>
            </a:r>
          </a:p>
        </p:txBody>
      </p:sp>
      <p:sp>
        <p:nvSpPr>
          <p:cNvPr id="15" name="Rectangle 14"/>
          <p:cNvSpPr/>
          <p:nvPr/>
        </p:nvSpPr>
        <p:spPr>
          <a:xfrm>
            <a:off x="5178288" y="7277652"/>
            <a:ext cx="868699" cy="400110"/>
          </a:xfrm>
          <a:prstGeom prst="rect">
            <a:avLst/>
          </a:prstGeom>
        </p:spPr>
        <p:txBody>
          <a:bodyPr wrap="none">
            <a:spAutoFit/>
          </a:bodyPr>
          <a:lstStyle/>
          <a:p>
            <a:r>
              <a:rPr lang="en-US" sz="2000" b="1" dirty="0"/>
              <a:t>March</a:t>
            </a:r>
            <a:endParaRPr lang="en-US" dirty="0"/>
          </a:p>
        </p:txBody>
      </p:sp>
      <p:sp>
        <p:nvSpPr>
          <p:cNvPr id="10" name="Rectangle 9"/>
          <p:cNvSpPr/>
          <p:nvPr/>
        </p:nvSpPr>
        <p:spPr>
          <a:xfrm>
            <a:off x="478287" y="560438"/>
            <a:ext cx="5981507" cy="2400657"/>
          </a:xfrm>
          <a:prstGeom prst="rect">
            <a:avLst/>
          </a:prstGeom>
        </p:spPr>
        <p:txBody>
          <a:bodyPr wrap="square">
            <a:spAutoFit/>
          </a:bodyPr>
          <a:lstStyle/>
          <a:p>
            <a:pPr algn="just"/>
            <a:endParaRPr lang="en-US" sz="2400" dirty="0"/>
          </a:p>
          <a:p>
            <a:pPr algn="just">
              <a:buFont typeface="Arial" pitchFamily="34" charset="0"/>
              <a:buChar char="•"/>
            </a:pPr>
            <a:r>
              <a:rPr lang="en-US" sz="3000" b="1" dirty="0">
                <a:latin typeface="Cambo" pitchFamily="50" charset="0"/>
              </a:rPr>
              <a:t> 2010 March</a:t>
            </a:r>
            <a:endParaRPr lang="en-US" sz="3000" b="1" dirty="0"/>
          </a:p>
          <a:p>
            <a:r>
              <a:rPr lang="en-US" sz="2200" b="1" dirty="0">
                <a:solidFill>
                  <a:srgbClr val="0033FF"/>
                </a:solidFill>
              </a:rPr>
              <a:t>       </a:t>
            </a:r>
            <a:r>
              <a:rPr lang="en-US" sz="2400" b="1" dirty="0">
                <a:solidFill>
                  <a:srgbClr val="0033FF"/>
                </a:solidFill>
              </a:rPr>
              <a:t>First </a:t>
            </a:r>
            <a:r>
              <a:rPr lang="en-US" sz="2400" b="1" dirty="0">
                <a:solidFill>
                  <a:srgbClr val="FF0000"/>
                </a:solidFill>
              </a:rPr>
              <a:t>Tuition-free </a:t>
            </a:r>
            <a:r>
              <a:rPr lang="en-US" sz="2400" b="1" dirty="0">
                <a:solidFill>
                  <a:srgbClr val="0033FF"/>
                </a:solidFill>
              </a:rPr>
              <a:t>Bachelor of Arts in</a:t>
            </a:r>
          </a:p>
          <a:p>
            <a:r>
              <a:rPr lang="en-US" sz="2400" b="1" dirty="0">
                <a:solidFill>
                  <a:srgbClr val="0033FF"/>
                </a:solidFill>
              </a:rPr>
              <a:t>       Islamic Studies </a:t>
            </a:r>
          </a:p>
          <a:p>
            <a:r>
              <a:rPr lang="en-US" sz="2200" b="1" dirty="0">
                <a:solidFill>
                  <a:srgbClr val="0033FF"/>
                </a:solidFill>
              </a:rPr>
              <a:t>       </a:t>
            </a:r>
            <a:r>
              <a:rPr lang="en-US" sz="2400" b="1" dirty="0">
                <a:solidFill>
                  <a:srgbClr val="0033FF"/>
                </a:solidFill>
              </a:rPr>
              <a:t>30,000 students from </a:t>
            </a:r>
          </a:p>
          <a:p>
            <a:r>
              <a:rPr lang="en-US" sz="2400" b="1" dirty="0">
                <a:solidFill>
                  <a:srgbClr val="0033FF"/>
                </a:solidFill>
              </a:rPr>
              <a:t>       177 countries</a:t>
            </a:r>
            <a:endParaRPr lang="en-US" sz="2200" b="1" dirty="0">
              <a:solidFill>
                <a:srgbClr val="0033FF"/>
              </a:solidFill>
            </a:endParaRPr>
          </a:p>
        </p:txBody>
      </p:sp>
      <p:sp>
        <p:nvSpPr>
          <p:cNvPr id="12" name="Rectangle 11"/>
          <p:cNvSpPr/>
          <p:nvPr/>
        </p:nvSpPr>
        <p:spPr>
          <a:xfrm>
            <a:off x="588429" y="2569539"/>
            <a:ext cx="5458557" cy="2554545"/>
          </a:xfrm>
          <a:prstGeom prst="rect">
            <a:avLst/>
          </a:prstGeom>
        </p:spPr>
        <p:txBody>
          <a:bodyPr wrap="square">
            <a:spAutoFit/>
          </a:bodyPr>
          <a:lstStyle/>
          <a:p>
            <a:pPr algn="just"/>
            <a:endParaRPr lang="en-US" sz="3000" dirty="0"/>
          </a:p>
          <a:p>
            <a:pPr marL="231775" lvl="0" indent="-231775" algn="just">
              <a:buFont typeface="Arial" panose="020B0604020202020204" pitchFamily="34" charset="0"/>
              <a:buChar char="•"/>
            </a:pPr>
            <a:r>
              <a:rPr lang="en-US" sz="3000" b="1" dirty="0">
                <a:latin typeface="Cambo" pitchFamily="50" charset="0"/>
              </a:rPr>
              <a:t>2014 March</a:t>
            </a:r>
            <a:endParaRPr lang="en-US" sz="3000" b="1" dirty="0"/>
          </a:p>
          <a:p>
            <a:r>
              <a:rPr lang="en-US" sz="2200" b="1" dirty="0">
                <a:solidFill>
                  <a:srgbClr val="0033FF"/>
                </a:solidFill>
              </a:rPr>
              <a:t>      </a:t>
            </a:r>
            <a:r>
              <a:rPr lang="en-US" sz="2400" b="1" dirty="0">
                <a:solidFill>
                  <a:srgbClr val="0033FF"/>
                </a:solidFill>
              </a:rPr>
              <a:t>4 new departments opened</a:t>
            </a:r>
          </a:p>
          <a:p>
            <a:pPr marL="231775" indent="-231775">
              <a:buFont typeface="Arial" panose="020B0604020202020204" pitchFamily="34" charset="0"/>
              <a:buChar char="•"/>
            </a:pPr>
            <a:r>
              <a:rPr lang="en-US" sz="3000" b="1" dirty="0">
                <a:latin typeface="Cambo" pitchFamily="50" charset="0"/>
              </a:rPr>
              <a:t>2015</a:t>
            </a:r>
            <a:r>
              <a:rPr lang="en-US" sz="2800" b="1" dirty="0">
                <a:latin typeface="Cambo" pitchFamily="50" charset="0"/>
              </a:rPr>
              <a:t> </a:t>
            </a:r>
          </a:p>
          <a:p>
            <a:pPr lvl="0"/>
            <a:r>
              <a:rPr lang="en-US" sz="2400" b="1" dirty="0">
                <a:solidFill>
                  <a:srgbClr val="0033FF"/>
                </a:solidFill>
              </a:rPr>
              <a:t>     2 new departments opened</a:t>
            </a:r>
          </a:p>
          <a:p>
            <a:endParaRPr lang="en-US" sz="2200" b="1" dirty="0">
              <a:solidFill>
                <a:srgbClr val="0033FF"/>
              </a:solidFill>
            </a:endParaRPr>
          </a:p>
        </p:txBody>
      </p:sp>
      <p:sp>
        <p:nvSpPr>
          <p:cNvPr id="6" name="Rectangle 5"/>
          <p:cNvSpPr/>
          <p:nvPr/>
        </p:nvSpPr>
        <p:spPr>
          <a:xfrm>
            <a:off x="478287" y="5092872"/>
            <a:ext cx="5458557" cy="1292662"/>
          </a:xfrm>
          <a:prstGeom prst="rect">
            <a:avLst/>
          </a:prstGeom>
        </p:spPr>
        <p:txBody>
          <a:bodyPr wrap="square">
            <a:spAutoFit/>
          </a:bodyPr>
          <a:lstStyle/>
          <a:p>
            <a:pPr lvl="0" algn="just">
              <a:buFont typeface="Arial" pitchFamily="34" charset="0"/>
              <a:buChar char="•"/>
            </a:pPr>
            <a:r>
              <a:rPr lang="en-US" sz="3000" b="1" dirty="0">
                <a:latin typeface="Cambo" pitchFamily="50" charset="0"/>
              </a:rPr>
              <a:t> </a:t>
            </a:r>
            <a:r>
              <a:rPr lang="en-US" sz="3000" b="1" dirty="0" smtClean="0">
                <a:latin typeface="Cambo" pitchFamily="50" charset="0"/>
              </a:rPr>
              <a:t>2020 May</a:t>
            </a:r>
            <a:endParaRPr lang="en-US" sz="3000" b="1" dirty="0"/>
          </a:p>
          <a:p>
            <a:r>
              <a:rPr lang="en-US" sz="2400" b="1" dirty="0" smtClean="0">
                <a:solidFill>
                  <a:srgbClr val="FF0000"/>
                </a:solidFill>
              </a:rPr>
              <a:t>600,000</a:t>
            </a:r>
            <a:r>
              <a:rPr lang="en-US" sz="2400" b="1" dirty="0">
                <a:solidFill>
                  <a:srgbClr val="FF0000"/>
                </a:solidFill>
              </a:rPr>
              <a:t>+ students</a:t>
            </a:r>
          </a:p>
          <a:p>
            <a:r>
              <a:rPr lang="en-US" sz="2400" b="1" dirty="0">
                <a:solidFill>
                  <a:srgbClr val="FF0000"/>
                </a:solidFill>
              </a:rPr>
              <a:t>From 229 countries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11" name="Rectangle 10"/>
          <p:cNvSpPr/>
          <p:nvPr/>
        </p:nvSpPr>
        <p:spPr>
          <a:xfrm>
            <a:off x="389061" y="1001644"/>
            <a:ext cx="3897221" cy="923330"/>
          </a:xfrm>
          <a:prstGeom prst="rect">
            <a:avLst/>
          </a:prstGeom>
        </p:spPr>
        <p:txBody>
          <a:bodyPr wrap="none">
            <a:spAutoFit/>
          </a:bodyPr>
          <a:lstStyle/>
          <a:p>
            <a:pPr algn="ctr"/>
            <a:r>
              <a:rPr lang="en-US" sz="5400" b="1" dirty="0">
                <a:latin typeface="Cambo" pitchFamily="50" charset="0"/>
              </a:rPr>
              <a:t>Enrollment</a:t>
            </a:r>
          </a:p>
        </p:txBody>
      </p:sp>
      <p:sp>
        <p:nvSpPr>
          <p:cNvPr id="7" name="Rectangle 6"/>
          <p:cNvSpPr/>
          <p:nvPr/>
        </p:nvSpPr>
        <p:spPr>
          <a:xfrm>
            <a:off x="667264" y="1485838"/>
            <a:ext cx="3139000" cy="1200329"/>
          </a:xfrm>
          <a:prstGeom prst="rect">
            <a:avLst/>
          </a:prstGeom>
        </p:spPr>
        <p:txBody>
          <a:bodyPr wrap="none">
            <a:spAutoFit/>
          </a:bodyPr>
          <a:lstStyle/>
          <a:p>
            <a:pPr algn="ctr"/>
            <a:r>
              <a:rPr lang="en-US" sz="7200" b="1" dirty="0">
                <a:solidFill>
                  <a:srgbClr val="009900"/>
                </a:solidFill>
                <a:latin typeface="Cambo" pitchFamily="50" charset="0"/>
              </a:rPr>
              <a:t>&amp; Fees</a:t>
            </a:r>
          </a:p>
        </p:txBody>
      </p:sp>
      <p:sp>
        <p:nvSpPr>
          <p:cNvPr id="8" name="Rectangle 7"/>
          <p:cNvSpPr/>
          <p:nvPr/>
        </p:nvSpPr>
        <p:spPr>
          <a:xfrm>
            <a:off x="1021082" y="2529036"/>
            <a:ext cx="2241319" cy="584775"/>
          </a:xfrm>
          <a:prstGeom prst="rect">
            <a:avLst/>
          </a:prstGeom>
        </p:spPr>
        <p:txBody>
          <a:bodyPr wrap="none">
            <a:spAutoFit/>
          </a:bodyPr>
          <a:lstStyle/>
          <a:p>
            <a:r>
              <a:rPr lang="en-US" sz="3200" b="1" dirty="0">
                <a:solidFill>
                  <a:srgbClr val="FF0000"/>
                </a:solidFill>
              </a:rPr>
              <a:t>Tuition-Free</a:t>
            </a:r>
            <a:endParaRPr lang="cs-CZ" sz="3200" b="1" dirty="0">
              <a:solidFill>
                <a:srgbClr val="FF0000"/>
              </a:solidFill>
            </a:endParaRPr>
          </a:p>
        </p:txBody>
      </p:sp>
      <p:sp>
        <p:nvSpPr>
          <p:cNvPr id="10" name="Rectangle 9"/>
          <p:cNvSpPr/>
          <p:nvPr/>
        </p:nvSpPr>
        <p:spPr>
          <a:xfrm>
            <a:off x="0" y="3011716"/>
            <a:ext cx="4572000" cy="523220"/>
          </a:xfrm>
          <a:prstGeom prst="rect">
            <a:avLst/>
          </a:prstGeom>
        </p:spPr>
        <p:txBody>
          <a:bodyPr>
            <a:spAutoFit/>
          </a:bodyPr>
          <a:lstStyle/>
          <a:p>
            <a:pPr algn="ctr"/>
            <a:r>
              <a:rPr lang="en-US" sz="2800" b="1" dirty="0"/>
              <a:t>Semester Enrollment Fee:</a:t>
            </a:r>
          </a:p>
        </p:txBody>
      </p:sp>
      <p:sp>
        <p:nvSpPr>
          <p:cNvPr id="12" name="Rectangle 11"/>
          <p:cNvSpPr/>
          <p:nvPr/>
        </p:nvSpPr>
        <p:spPr>
          <a:xfrm>
            <a:off x="0" y="3434201"/>
            <a:ext cx="4572000" cy="584775"/>
          </a:xfrm>
          <a:prstGeom prst="rect">
            <a:avLst/>
          </a:prstGeom>
        </p:spPr>
        <p:txBody>
          <a:bodyPr>
            <a:spAutoFit/>
          </a:bodyPr>
          <a:lstStyle/>
          <a:p>
            <a:pPr algn="ctr"/>
            <a:r>
              <a:rPr lang="en-US" sz="3200" b="1" dirty="0">
                <a:solidFill>
                  <a:srgbClr val="009900"/>
                </a:solidFill>
              </a:rPr>
              <a:t>US $110 – US $320</a:t>
            </a:r>
          </a:p>
        </p:txBody>
      </p:sp>
      <p:sp>
        <p:nvSpPr>
          <p:cNvPr id="13" name="Rectangle 12"/>
          <p:cNvSpPr/>
          <p:nvPr/>
        </p:nvSpPr>
        <p:spPr>
          <a:xfrm>
            <a:off x="130628" y="3957421"/>
            <a:ext cx="4155653" cy="1446550"/>
          </a:xfrm>
          <a:prstGeom prst="rect">
            <a:avLst/>
          </a:prstGeom>
        </p:spPr>
        <p:txBody>
          <a:bodyPr wrap="square">
            <a:spAutoFit/>
          </a:bodyPr>
          <a:lstStyle/>
          <a:p>
            <a:pPr algn="ctr"/>
            <a:r>
              <a:rPr lang="en-US" sz="2200" b="1" dirty="0"/>
              <a:t>Based on student country </a:t>
            </a:r>
          </a:p>
          <a:p>
            <a:pPr algn="ctr"/>
            <a:r>
              <a:rPr lang="en-US" sz="2200" b="1" dirty="0"/>
              <a:t>of residence.</a:t>
            </a:r>
          </a:p>
          <a:p>
            <a:pPr algn="ctr"/>
            <a:r>
              <a:rPr lang="en-US" sz="2200" b="1" dirty="0"/>
              <a:t>Part time and Accelerated study plans </a:t>
            </a:r>
            <a:r>
              <a:rPr lang="en-US" sz="2000" b="1" dirty="0"/>
              <a:t>available</a:t>
            </a:r>
            <a:r>
              <a:rPr lang="en-US" sz="2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P spid="10"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
        <p:nvSpPr>
          <p:cNvPr id="7" name="TextBox 6"/>
          <p:cNvSpPr txBox="1"/>
          <p:nvPr/>
        </p:nvSpPr>
        <p:spPr>
          <a:xfrm>
            <a:off x="2204730" y="532990"/>
            <a:ext cx="4892685" cy="852156"/>
          </a:xfrm>
          <a:prstGeom prst="rect">
            <a:avLst/>
          </a:prstGeom>
          <a:noFill/>
        </p:spPr>
        <p:txBody>
          <a:bodyPr wrap="none" rtlCol="0">
            <a:spAutoFit/>
          </a:bodyPr>
          <a:lstStyle/>
          <a:p>
            <a:pPr algn="ctr">
              <a:lnSpc>
                <a:spcPts val="5500"/>
              </a:lnSpc>
            </a:pPr>
            <a:r>
              <a:rPr lang="en-GB" sz="6000" b="1" dirty="0">
                <a:solidFill>
                  <a:srgbClr val="0CCE02"/>
                </a:solidFill>
                <a:latin typeface="Cambo" pitchFamily="50" charset="0"/>
              </a:rPr>
              <a:t>ACCREDITATION</a:t>
            </a:r>
          </a:p>
        </p:txBody>
      </p:sp>
      <p:pic>
        <p:nvPicPr>
          <p:cNvPr id="6" name="Picture 5" descr="tick.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954271" y="149814"/>
            <a:ext cx="5181600" cy="338554"/>
          </a:xfrm>
          <a:prstGeom prst="rect">
            <a:avLst/>
          </a:prstGeom>
          <a:noFill/>
        </p:spPr>
        <p:txBody>
          <a:bodyPr wrap="square" anchor="ctr" anchorCtr="1">
            <a:spAutoFit/>
          </a:bodyPr>
          <a:lstStyle/>
          <a:p>
            <a:pPr fontAlgn="auto">
              <a:spcBef>
                <a:spcPts val="0"/>
              </a:spcBef>
              <a:spcAft>
                <a:spcPts val="0"/>
              </a:spcAft>
              <a:defRPr/>
            </a:pPr>
            <a:r>
              <a:rPr lang="en-US" sz="1600" b="1" dirty="0">
                <a:solidFill>
                  <a:srgbClr val="0033FF"/>
                </a:solidFill>
                <a:latin typeface="+mn-lt"/>
              </a:rPr>
              <a:t>Directorate of Higher Education, Somali Federal Republic</a:t>
            </a:r>
            <a:endParaRPr lang="en-US" sz="1600" b="1" dirty="0">
              <a:solidFill>
                <a:srgbClr val="0033FF"/>
              </a:solidFill>
              <a:latin typeface="+mn-lt"/>
              <a:cs typeface="+mn-cs"/>
            </a:endParaRPr>
          </a:p>
        </p:txBody>
      </p:sp>
      <p:sp>
        <p:nvSpPr>
          <p:cNvPr id="16" name="TextBox 6"/>
          <p:cNvSpPr txBox="1">
            <a:spLocks noChangeArrowheads="1"/>
          </p:cNvSpPr>
          <p:nvPr/>
        </p:nvSpPr>
        <p:spPr bwMode="auto">
          <a:xfrm>
            <a:off x="2043171" y="522349"/>
            <a:ext cx="5500628" cy="954107"/>
          </a:xfrm>
          <a:prstGeom prst="rect">
            <a:avLst/>
          </a:prstGeom>
          <a:noFill/>
          <a:ln w="9525">
            <a:noFill/>
            <a:miter lim="800000"/>
            <a:headEnd/>
            <a:tailEnd/>
          </a:ln>
        </p:spPr>
        <p:txBody>
          <a:bodyPr wrap="square" anchor="ctr" anchorCtr="1">
            <a:spAutoFit/>
          </a:bodyPr>
          <a:lstStyle/>
          <a:p>
            <a:pPr algn="just"/>
            <a:r>
              <a:rPr lang="en-US" sz="1400" dirty="0">
                <a:latin typeface="Calibri" pitchFamily="34" charset="0"/>
              </a:rPr>
              <a:t>The Somali Federal Republic, Ministry of Public and Human Services through the Directorate of Education, Culture and Higher Education granted a university license and accreditation to the International Open University in July 2013.</a:t>
            </a:r>
          </a:p>
        </p:txBody>
      </p:sp>
      <p:pic>
        <p:nvPicPr>
          <p:cNvPr id="17" name="Picture 16" descr="Coat_of_arms_of_Somalia.png"/>
          <p:cNvPicPr>
            <a:picLocks noChangeAspect="1"/>
          </p:cNvPicPr>
          <p:nvPr/>
        </p:nvPicPr>
        <p:blipFill>
          <a:blip r:embed="rId3" cstate="print"/>
          <a:stretch>
            <a:fillRect/>
          </a:stretch>
        </p:blipFill>
        <p:spPr>
          <a:xfrm>
            <a:off x="223400" y="237925"/>
            <a:ext cx="1523004" cy="1162293"/>
          </a:xfrm>
          <a:prstGeom prst="rect">
            <a:avLst/>
          </a:prstGeom>
        </p:spPr>
      </p:pic>
      <p:sp>
        <p:nvSpPr>
          <p:cNvPr id="18" name="TextBox 17"/>
          <p:cNvSpPr txBox="1"/>
          <p:nvPr/>
        </p:nvSpPr>
        <p:spPr>
          <a:xfrm>
            <a:off x="7543800" y="6553201"/>
            <a:ext cx="1600200" cy="323165"/>
          </a:xfrm>
          <a:prstGeom prst="rect">
            <a:avLst/>
          </a:prstGeom>
          <a:noFill/>
        </p:spPr>
        <p:txBody>
          <a:bodyPr wrap="square" rtlCol="0" anchor="ctr" anchorCtr="1">
            <a:spAutoFit/>
          </a:bodyPr>
          <a:lstStyle/>
          <a:p>
            <a:pPr algn="ctr"/>
            <a:r>
              <a:rPr lang="en-US" sz="1500" b="1" dirty="0">
                <a:solidFill>
                  <a:schemeClr val="accent4">
                    <a:lumMod val="50000"/>
                  </a:schemeClr>
                </a:solidFill>
              </a:rPr>
              <a:t>www.iou.edu.gm</a:t>
            </a:r>
          </a:p>
        </p:txBody>
      </p:sp>
      <p:sp>
        <p:nvSpPr>
          <p:cNvPr id="13" name="Rectangle 12"/>
          <p:cNvSpPr/>
          <p:nvPr/>
        </p:nvSpPr>
        <p:spPr>
          <a:xfrm>
            <a:off x="2070296" y="1692394"/>
            <a:ext cx="4175759" cy="369332"/>
          </a:xfrm>
          <a:prstGeom prst="rect">
            <a:avLst/>
          </a:prstGeom>
        </p:spPr>
        <p:txBody>
          <a:bodyPr wrap="none">
            <a:spAutoFit/>
          </a:bodyPr>
          <a:lstStyle/>
          <a:p>
            <a:pPr fontAlgn="auto">
              <a:spcBef>
                <a:spcPts val="0"/>
              </a:spcBef>
              <a:spcAft>
                <a:spcPts val="0"/>
              </a:spcAft>
              <a:defRPr/>
            </a:pPr>
            <a:r>
              <a:rPr lang="en-US" b="1" dirty="0">
                <a:solidFill>
                  <a:srgbClr val="0033FF"/>
                </a:solidFill>
              </a:rPr>
              <a:t>Ministry of Higher Education, The Gambia</a:t>
            </a:r>
          </a:p>
        </p:txBody>
      </p:sp>
      <p:sp>
        <p:nvSpPr>
          <p:cNvPr id="14" name="Rectangle 13"/>
          <p:cNvSpPr/>
          <p:nvPr/>
        </p:nvSpPr>
        <p:spPr>
          <a:xfrm>
            <a:off x="2093154" y="2037695"/>
            <a:ext cx="5450645" cy="523220"/>
          </a:xfrm>
          <a:prstGeom prst="rect">
            <a:avLst/>
          </a:prstGeom>
        </p:spPr>
        <p:txBody>
          <a:bodyPr wrap="square">
            <a:spAutoFit/>
          </a:bodyPr>
          <a:lstStyle/>
          <a:p>
            <a:pPr algn="just"/>
            <a:r>
              <a:rPr lang="en-US" sz="1400" dirty="0">
                <a:latin typeface="Calibri" pitchFamily="34" charset="0"/>
              </a:rPr>
              <a:t>The Ministry of Higher Education granted a provisional university license of operation to the International Open University in May 2014.</a:t>
            </a:r>
          </a:p>
        </p:txBody>
      </p:sp>
      <p:pic>
        <p:nvPicPr>
          <p:cNvPr id="23" name="Picture 22" descr="Coat_of_arms_of_The_Gambia.svg.png"/>
          <p:cNvPicPr>
            <a:picLocks noChangeAspect="1"/>
          </p:cNvPicPr>
          <p:nvPr/>
        </p:nvPicPr>
        <p:blipFill>
          <a:blip r:embed="rId4" cstate="print"/>
          <a:stretch>
            <a:fillRect/>
          </a:stretch>
        </p:blipFill>
        <p:spPr>
          <a:xfrm>
            <a:off x="356858" y="1591526"/>
            <a:ext cx="1302453" cy="1265381"/>
          </a:xfrm>
          <a:prstGeom prst="rect">
            <a:avLst/>
          </a:prstGeom>
        </p:spPr>
      </p:pic>
      <p:sp>
        <p:nvSpPr>
          <p:cNvPr id="12" name="Rectangle 11"/>
          <p:cNvSpPr/>
          <p:nvPr/>
        </p:nvSpPr>
        <p:spPr>
          <a:xfrm>
            <a:off x="2101349" y="5145254"/>
            <a:ext cx="5034522" cy="646331"/>
          </a:xfrm>
          <a:prstGeom prst="rect">
            <a:avLst/>
          </a:prstGeom>
        </p:spPr>
        <p:txBody>
          <a:bodyPr wrap="square">
            <a:spAutoFit/>
          </a:bodyPr>
          <a:lstStyle/>
          <a:p>
            <a:r>
              <a:rPr lang="en-US" b="1" dirty="0">
                <a:solidFill>
                  <a:srgbClr val="0033FF"/>
                </a:solidFill>
              </a:rPr>
              <a:t>National Council for Technical, Vocational and other Technical Awards (NCTVA)</a:t>
            </a:r>
          </a:p>
        </p:txBody>
      </p:sp>
      <p:pic>
        <p:nvPicPr>
          <p:cNvPr id="21" name="Picture 20"/>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86855" y="5224325"/>
            <a:ext cx="1299415" cy="11030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070296" y="5821366"/>
            <a:ext cx="6304446" cy="523220"/>
          </a:xfrm>
          <a:prstGeom prst="rect">
            <a:avLst/>
          </a:prstGeom>
        </p:spPr>
        <p:txBody>
          <a:bodyPr wrap="square">
            <a:spAutoFit/>
          </a:bodyPr>
          <a:lstStyle/>
          <a:p>
            <a:pPr algn="just"/>
            <a:r>
              <a:rPr lang="en-US" sz="1400" dirty="0">
                <a:latin typeface="Calibri" pitchFamily="34" charset="0"/>
              </a:rPr>
              <a:t>National Council for Technical, Vocational and other Technical Awards (NCTVA in Sierra Leone has granted accreditation.</a:t>
            </a:r>
          </a:p>
        </p:txBody>
      </p:sp>
      <p:sp>
        <p:nvSpPr>
          <p:cNvPr id="15" name="TextBox 6"/>
          <p:cNvSpPr txBox="1">
            <a:spLocks noChangeArrowheads="1"/>
          </p:cNvSpPr>
          <p:nvPr/>
        </p:nvSpPr>
        <p:spPr bwMode="auto">
          <a:xfrm>
            <a:off x="0" y="6546817"/>
            <a:ext cx="3483428" cy="307777"/>
          </a:xfrm>
          <a:prstGeom prst="rect">
            <a:avLst/>
          </a:prstGeom>
          <a:noFill/>
          <a:ln w="9525">
            <a:noFill/>
            <a:miter lim="800000"/>
            <a:headEnd/>
            <a:tailEnd/>
          </a:ln>
        </p:spPr>
        <p:txBody>
          <a:bodyPr wrap="square" anchor="ctr" anchorCtr="1">
            <a:spAutoFit/>
          </a:bodyPr>
          <a:lstStyle/>
          <a:p>
            <a:r>
              <a:rPr lang="en-US" sz="1400" dirty="0">
                <a:latin typeface="Calibri" pitchFamily="34" charset="0"/>
              </a:rPr>
              <a:t>Present status: Accreditation under renewal.</a:t>
            </a:r>
          </a:p>
        </p:txBody>
      </p:sp>
      <p:sp>
        <p:nvSpPr>
          <p:cNvPr id="19" name="Rectangle 18"/>
          <p:cNvSpPr/>
          <p:nvPr/>
        </p:nvSpPr>
        <p:spPr>
          <a:xfrm>
            <a:off x="2101349" y="3019187"/>
            <a:ext cx="5034522" cy="646331"/>
          </a:xfrm>
          <a:prstGeom prst="rect">
            <a:avLst/>
          </a:prstGeom>
        </p:spPr>
        <p:txBody>
          <a:bodyPr wrap="square">
            <a:spAutoFit/>
          </a:bodyPr>
          <a:lstStyle/>
          <a:p>
            <a:r>
              <a:rPr lang="en-US" b="1" dirty="0">
                <a:solidFill>
                  <a:srgbClr val="0033FF"/>
                </a:solidFill>
              </a:rPr>
              <a:t>National Accreditation and Quality Assurance Authority (NAQAA)</a:t>
            </a:r>
          </a:p>
        </p:txBody>
      </p:sp>
      <p:sp>
        <p:nvSpPr>
          <p:cNvPr id="22" name="Rectangle 21"/>
          <p:cNvSpPr/>
          <p:nvPr/>
        </p:nvSpPr>
        <p:spPr>
          <a:xfrm>
            <a:off x="2070295" y="3695299"/>
            <a:ext cx="6304447" cy="1169551"/>
          </a:xfrm>
          <a:prstGeom prst="rect">
            <a:avLst/>
          </a:prstGeom>
        </p:spPr>
        <p:txBody>
          <a:bodyPr wrap="square">
            <a:spAutoFit/>
          </a:bodyPr>
          <a:lstStyle/>
          <a:p>
            <a:pPr algn="just"/>
            <a:r>
              <a:rPr lang="en-US" sz="1400" dirty="0">
                <a:latin typeface="Calibri" pitchFamily="34" charset="0"/>
              </a:rPr>
              <a:t>The National Accreditation and Quality Assurance Authority (NAQAA) has granted the International Open University a three years Provisional License to operate as a higher education institution in The Gambia with effect from 29 April, 2019. This license also serves as an institutional accreditation of International Open University, the Gambia, by National Accreditation and Quality Assurance Authority.</a:t>
            </a:r>
          </a:p>
        </p:txBody>
      </p:sp>
      <p:pic>
        <p:nvPicPr>
          <p:cNvPr id="4" name="Picture 3"/>
          <p:cNvPicPr>
            <a:picLocks noChangeAspect="1"/>
          </p:cNvPicPr>
          <p:nvPr/>
        </p:nvPicPr>
        <p:blipFill>
          <a:blip r:embed="rId6"/>
          <a:stretch>
            <a:fillRect/>
          </a:stretch>
        </p:blipFill>
        <p:spPr>
          <a:xfrm>
            <a:off x="356858" y="3146081"/>
            <a:ext cx="1373045" cy="1098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3" grpId="0"/>
      <p:bldP spid="14" grpId="0"/>
      <p:bldP spid="12" grpId="0"/>
      <p:bldP spid="15"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474372" y="1933109"/>
            <a:ext cx="7391399" cy="2492990"/>
          </a:xfrm>
          <a:prstGeom prst="rect">
            <a:avLst/>
          </a:prstGeom>
          <a:noFill/>
        </p:spPr>
        <p:txBody>
          <a:bodyPr wrap="square" rtlCol="0">
            <a:spAutoFit/>
          </a:bodyPr>
          <a:lstStyle/>
          <a:p>
            <a:pPr algn="ctr"/>
            <a:r>
              <a:rPr lang="en-US" sz="3600" b="1" dirty="0">
                <a:solidFill>
                  <a:srgbClr val="0033FF"/>
                </a:solidFill>
              </a:rPr>
              <a:t>International Open University</a:t>
            </a:r>
          </a:p>
          <a:p>
            <a:pPr algn="ctr"/>
            <a:r>
              <a:rPr lang="en-IN" sz="2400" b="1" dirty="0"/>
              <a:t>21 </a:t>
            </a:r>
            <a:r>
              <a:rPr lang="en-IN" sz="2400" b="1" dirty="0" err="1"/>
              <a:t>Kanifing</a:t>
            </a:r>
            <a:r>
              <a:rPr lang="en-IN" sz="2400" b="1" dirty="0"/>
              <a:t> Mosque Road,</a:t>
            </a:r>
          </a:p>
          <a:p>
            <a:pPr algn="ctr"/>
            <a:r>
              <a:rPr lang="en-IN" sz="2400" b="1" dirty="0"/>
              <a:t>P.O. Box 2340,</a:t>
            </a:r>
          </a:p>
          <a:p>
            <a:pPr algn="ctr"/>
            <a:r>
              <a:rPr lang="en-IN" sz="2400" b="1" dirty="0" err="1"/>
              <a:t>Kanifing</a:t>
            </a:r>
            <a:r>
              <a:rPr lang="en-IN" sz="2400" b="1" dirty="0"/>
              <a:t> South, KMC,</a:t>
            </a:r>
          </a:p>
          <a:p>
            <a:pPr algn="ctr"/>
            <a:r>
              <a:rPr lang="en-IN" sz="2400" b="1" dirty="0"/>
              <a:t>The Gambia.</a:t>
            </a:r>
          </a:p>
          <a:p>
            <a:pPr algn="ctr"/>
            <a:r>
              <a:rPr lang="en-IN" sz="2400" b="1" dirty="0"/>
              <a:t>Tel: +220-9666612</a:t>
            </a:r>
            <a:endParaRPr lang="en-US" sz="2400" b="1" dirty="0">
              <a:solidFill>
                <a:srgbClr val="0033FF"/>
              </a:solidFill>
            </a:endParaRPr>
          </a:p>
        </p:txBody>
      </p:sp>
      <p:sp>
        <p:nvSpPr>
          <p:cNvPr id="16" name="TextBox 15"/>
          <p:cNvSpPr txBox="1"/>
          <p:nvPr/>
        </p:nvSpPr>
        <p:spPr>
          <a:xfrm>
            <a:off x="-1312572" y="5651704"/>
            <a:ext cx="9144000" cy="830997"/>
          </a:xfrm>
          <a:prstGeom prst="rect">
            <a:avLst/>
          </a:prstGeom>
          <a:noFill/>
        </p:spPr>
        <p:txBody>
          <a:bodyPr wrap="square" rtlCol="0">
            <a:spAutoFit/>
          </a:bodyPr>
          <a:lstStyle/>
          <a:p>
            <a:pPr algn="ctr"/>
            <a:r>
              <a:rPr lang="en-CA" sz="2400" b="1" dirty="0"/>
              <a:t>Admissions &amp; General Enquiry:</a:t>
            </a:r>
          </a:p>
          <a:p>
            <a:pPr algn="ctr"/>
            <a:r>
              <a:rPr lang="en-CA" sz="2400" b="1" dirty="0">
                <a:solidFill>
                  <a:srgbClr val="0033FF"/>
                </a:solidFill>
              </a:rPr>
              <a:t>info@iou.edu.gm</a:t>
            </a: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10" name="Rectangle 9"/>
          <p:cNvSpPr/>
          <p:nvPr/>
        </p:nvSpPr>
        <p:spPr>
          <a:xfrm>
            <a:off x="1347050" y="914400"/>
            <a:ext cx="4015843" cy="1015663"/>
          </a:xfrm>
          <a:prstGeom prst="rect">
            <a:avLst/>
          </a:prstGeom>
        </p:spPr>
        <p:txBody>
          <a:bodyPr wrap="none">
            <a:spAutoFit/>
          </a:bodyPr>
          <a:lstStyle/>
          <a:p>
            <a:r>
              <a:rPr lang="en-US" sz="6000" b="1" dirty="0">
                <a:latin typeface="Cambo" pitchFamily="50" charset="0"/>
              </a:rPr>
              <a:t>CONTACT</a:t>
            </a:r>
            <a:r>
              <a:rPr lang="en-US" sz="5400" b="1" dirty="0">
                <a:latin typeface="Cambo" pitchFamily="50"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additive="base">
                                        <p:cTn id="1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 calcmode="lin" valueType="num">
                                      <p:cBhvr additive="base">
                                        <p:cTn id="22"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accent4">
                    <a:lumMod val="50000"/>
                  </a:schemeClr>
                </a:solidFill>
              </a:rPr>
              <a:t>www.iou.edu.gm</a:t>
            </a:r>
          </a:p>
        </p:txBody>
      </p:sp>
      <p:sp>
        <p:nvSpPr>
          <p:cNvPr id="9" name="Rectangle 8"/>
          <p:cNvSpPr/>
          <p:nvPr/>
        </p:nvSpPr>
        <p:spPr>
          <a:xfrm rot="21225781">
            <a:off x="3542945" y="2400258"/>
            <a:ext cx="2948243" cy="1446550"/>
          </a:xfrm>
          <a:prstGeom prst="rect">
            <a:avLst/>
          </a:prstGeom>
        </p:spPr>
        <p:txBody>
          <a:bodyPr wrap="none">
            <a:spAutoFit/>
          </a:bodyPr>
          <a:lstStyle/>
          <a:p>
            <a:r>
              <a:rPr lang="en-US" sz="8800" b="1" dirty="0">
                <a:solidFill>
                  <a:schemeClr val="bg1"/>
                </a:solidFill>
                <a:latin typeface="+mj-lt"/>
              </a:rPr>
              <a:t>Q&amp;  A</a:t>
            </a:r>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442893" y="1101184"/>
            <a:ext cx="7391399" cy="584775"/>
          </a:xfrm>
          <a:prstGeom prst="rect">
            <a:avLst/>
          </a:prstGeom>
          <a:noFill/>
        </p:spPr>
        <p:txBody>
          <a:bodyPr wrap="square" rtlCol="0">
            <a:spAutoFit/>
          </a:bodyPr>
          <a:lstStyle/>
          <a:p>
            <a:r>
              <a:rPr lang="en-CA" sz="3200" b="1" dirty="0">
                <a:solidFill>
                  <a:srgbClr val="C00000"/>
                </a:solidFill>
                <a:latin typeface="Cambo" pitchFamily="50" charset="0"/>
              </a:rPr>
              <a:t>Dr. Bilal Philips </a:t>
            </a: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solidFill>
                  <a:schemeClr val="bg1"/>
                </a:solidFill>
              </a:rPr>
              <a:t>www.iou.edu.gm</a:t>
            </a:r>
          </a:p>
        </p:txBody>
      </p:sp>
      <p:sp>
        <p:nvSpPr>
          <p:cNvPr id="10" name="Rectangle 9"/>
          <p:cNvSpPr/>
          <p:nvPr/>
        </p:nvSpPr>
        <p:spPr>
          <a:xfrm>
            <a:off x="1405661" y="336525"/>
            <a:ext cx="4572000" cy="923330"/>
          </a:xfrm>
          <a:prstGeom prst="rect">
            <a:avLst/>
          </a:prstGeom>
        </p:spPr>
        <p:txBody>
          <a:bodyPr>
            <a:spAutoFit/>
          </a:bodyPr>
          <a:lstStyle/>
          <a:p>
            <a:r>
              <a:rPr lang="en-US" sz="5400" b="1" dirty="0">
                <a:solidFill>
                  <a:schemeClr val="tx1">
                    <a:lumMod val="95000"/>
                    <a:lumOff val="5000"/>
                  </a:schemeClr>
                </a:solidFill>
                <a:latin typeface="Cambo" pitchFamily="50" charset="0"/>
              </a:rPr>
              <a:t>Founder</a:t>
            </a:r>
          </a:p>
        </p:txBody>
      </p:sp>
      <p:sp>
        <p:nvSpPr>
          <p:cNvPr id="7" name="Rectangle 6"/>
          <p:cNvSpPr/>
          <p:nvPr/>
        </p:nvSpPr>
        <p:spPr>
          <a:xfrm>
            <a:off x="1441934" y="1739370"/>
            <a:ext cx="5060465" cy="3493264"/>
          </a:xfrm>
          <a:prstGeom prst="rect">
            <a:avLst/>
          </a:prstGeom>
        </p:spPr>
        <p:txBody>
          <a:bodyPr wrap="square">
            <a:spAutoFit/>
          </a:bodyPr>
          <a:lstStyle/>
          <a:p>
            <a:pPr>
              <a:buFont typeface="Arial" pitchFamily="34" charset="0"/>
              <a:buChar char="•"/>
            </a:pPr>
            <a:r>
              <a:rPr lang="en-US" sz="2000" dirty="0"/>
              <a:t>  </a:t>
            </a:r>
            <a:r>
              <a:rPr lang="en-US" sz="2000" b="1" dirty="0"/>
              <a:t>Jamaican – Canadian Islamic Scholar</a:t>
            </a:r>
          </a:p>
          <a:p>
            <a:pPr>
              <a:buFont typeface="Arial" pitchFamily="34" charset="0"/>
              <a:buChar char="•"/>
            </a:pPr>
            <a:r>
              <a:rPr lang="en-US" sz="2000" b="1" dirty="0"/>
              <a:t>  Converted to Islam in early 70’s</a:t>
            </a:r>
          </a:p>
          <a:p>
            <a:pPr>
              <a:buFont typeface="Arial" pitchFamily="34" charset="0"/>
              <a:buChar char="•"/>
            </a:pPr>
            <a:r>
              <a:rPr lang="en-US" sz="2000" b="1" dirty="0"/>
              <a:t>  BA </a:t>
            </a:r>
            <a:r>
              <a:rPr lang="en-US" sz="2000" b="1" dirty="0" err="1"/>
              <a:t>Madeenah</a:t>
            </a:r>
            <a:r>
              <a:rPr lang="en-US" sz="2000" b="1" dirty="0"/>
              <a:t>, MA Riyadh, PhD UK</a:t>
            </a:r>
          </a:p>
          <a:p>
            <a:pPr>
              <a:buFont typeface="Arial" pitchFamily="34" charset="0"/>
              <a:buChar char="•"/>
            </a:pPr>
            <a:r>
              <a:rPr lang="en-US" sz="2000" b="1" dirty="0"/>
              <a:t>  Taught Arabic and Islamic Studies in High    </a:t>
            </a:r>
          </a:p>
          <a:p>
            <a:r>
              <a:rPr lang="en-US" sz="2000" b="1" dirty="0"/>
              <a:t>    Schools and Universities for 20 years</a:t>
            </a:r>
          </a:p>
          <a:p>
            <a:pPr>
              <a:buFont typeface="Arial" pitchFamily="34" charset="0"/>
              <a:buChar char="•"/>
            </a:pPr>
            <a:r>
              <a:rPr lang="en-US" sz="2000" b="1" dirty="0"/>
              <a:t>   Set up Islamic Studies departments</a:t>
            </a:r>
          </a:p>
          <a:p>
            <a:pPr>
              <a:buFont typeface="Arial" pitchFamily="34" charset="0"/>
              <a:buChar char="•"/>
            </a:pPr>
            <a:r>
              <a:rPr lang="en-US" sz="2000" b="1" dirty="0"/>
              <a:t>  Founded universities</a:t>
            </a:r>
          </a:p>
          <a:p>
            <a:pPr>
              <a:buFont typeface="Arial" pitchFamily="34" charset="0"/>
              <a:buChar char="•"/>
            </a:pPr>
            <a:r>
              <a:rPr lang="en-US" sz="2000" b="1" dirty="0"/>
              <a:t>  Authored over 50 published books</a:t>
            </a:r>
          </a:p>
          <a:p>
            <a:pPr>
              <a:buFont typeface="Arial" pitchFamily="34" charset="0"/>
              <a:buChar char="•"/>
            </a:pPr>
            <a:r>
              <a:rPr lang="en-US" sz="2000" b="1" dirty="0"/>
              <a:t>  One of the 500 most influential Muslims</a:t>
            </a:r>
          </a:p>
          <a:p>
            <a:r>
              <a:rPr lang="en-US" sz="2000" b="1" dirty="0"/>
              <a:t>    in the world</a:t>
            </a:r>
          </a:p>
          <a:p>
            <a:endParaRPr lang="en-US" sz="21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868610" y="1540554"/>
            <a:ext cx="4417256" cy="4031873"/>
          </a:xfrm>
          <a:prstGeom prst="rect">
            <a:avLst/>
          </a:prstGeom>
          <a:noFill/>
        </p:spPr>
        <p:txBody>
          <a:bodyPr wrap="square" rtlCol="0">
            <a:spAutoFit/>
          </a:bodyPr>
          <a:lstStyle/>
          <a:p>
            <a:pPr algn="ctr"/>
            <a:r>
              <a:rPr lang="en-CA" sz="2600" b="1" dirty="0"/>
              <a:t>“</a:t>
            </a:r>
            <a:r>
              <a:rPr lang="en-CA" sz="2600" b="1" dirty="0">
                <a:latin typeface="+mj-lt"/>
              </a:rPr>
              <a:t>Making </a:t>
            </a:r>
            <a:r>
              <a:rPr lang="en-CA" sz="2600" b="1" dirty="0">
                <a:solidFill>
                  <a:srgbClr val="C00000"/>
                </a:solidFill>
                <a:latin typeface="+mj-lt"/>
              </a:rPr>
              <a:t>authentic Islamic knowledge </a:t>
            </a:r>
            <a:r>
              <a:rPr lang="en-CA" sz="2600" b="1" dirty="0">
                <a:latin typeface="+mj-lt"/>
              </a:rPr>
              <a:t>readily available to the world through the medium of the Internet solely for God’s pleasure is a noble goal and a dignified mission worthy of sacrificing one’s energies and means for.” </a:t>
            </a:r>
          </a:p>
          <a:p>
            <a:pPr algn="ctr"/>
            <a:endParaRPr lang="en-CA" sz="2400" dirty="0">
              <a:latin typeface="+mj-lt"/>
            </a:endParaRPr>
          </a:p>
          <a:p>
            <a:pPr algn="ctr"/>
            <a:r>
              <a:rPr lang="en-CA" sz="2400" b="1" dirty="0">
                <a:latin typeface="+mj-lt"/>
              </a:rPr>
              <a:t>- Dr. Bilal Philips </a:t>
            </a:r>
            <a:endParaRPr lang="en-US" sz="2400" b="1" dirty="0">
              <a:latin typeface="+mj-lt"/>
            </a:endParaRP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765038662"/>
              </p:ext>
            </p:extLst>
          </p:nvPr>
        </p:nvGraphicFramePr>
        <p:xfrm>
          <a:off x="379823" y="422030"/>
          <a:ext cx="7923582" cy="6042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l="13636" r="13637" b="7273"/>
          <a:stretch>
            <a:fillRect/>
          </a:stretch>
        </p:blipFill>
        <p:spPr bwMode="auto">
          <a:xfrm>
            <a:off x="3759384" y="1392694"/>
            <a:ext cx="1025144" cy="1089216"/>
          </a:xfrm>
          <a:prstGeom prst="rect">
            <a:avLst/>
          </a:prstGeom>
          <a:noFill/>
          <a:ln w="9525">
            <a:noFill/>
            <a:miter lim="800000"/>
            <a:headEnd/>
            <a:tailEnd/>
          </a:ln>
          <a:effectLst/>
        </p:spPr>
      </p:pic>
      <p:pic>
        <p:nvPicPr>
          <p:cNvPr id="31" name="Picture 3"/>
          <p:cNvPicPr>
            <a:picLocks noChangeAspect="1" noChangeArrowheads="1"/>
          </p:cNvPicPr>
          <p:nvPr/>
        </p:nvPicPr>
        <p:blipFill>
          <a:blip r:embed="rId4" cstate="print"/>
          <a:srcRect t="4647"/>
          <a:stretch>
            <a:fillRect/>
          </a:stretch>
        </p:blipFill>
        <p:spPr bwMode="auto">
          <a:xfrm>
            <a:off x="7117127" y="2384783"/>
            <a:ext cx="855731" cy="1032876"/>
          </a:xfrm>
          <a:prstGeom prst="rect">
            <a:avLst/>
          </a:prstGeom>
          <a:noFill/>
          <a:ln w="9525">
            <a:noFill/>
            <a:miter lim="800000"/>
            <a:headEnd/>
            <a:tailEnd/>
          </a:ln>
          <a:effectLst/>
        </p:spPr>
      </p:pic>
      <p:pic>
        <p:nvPicPr>
          <p:cNvPr id="33" name="Picture 4"/>
          <p:cNvPicPr>
            <a:picLocks noChangeAspect="1" noChangeArrowheads="1"/>
          </p:cNvPicPr>
          <p:nvPr/>
        </p:nvPicPr>
        <p:blipFill>
          <a:blip r:embed="rId5" cstate="print"/>
          <a:srcRect b="12061"/>
          <a:stretch>
            <a:fillRect/>
          </a:stretch>
        </p:blipFill>
        <p:spPr bwMode="auto">
          <a:xfrm>
            <a:off x="948405" y="2457861"/>
            <a:ext cx="923577" cy="1040675"/>
          </a:xfrm>
          <a:prstGeom prst="rect">
            <a:avLst/>
          </a:prstGeom>
          <a:noFill/>
          <a:ln w="9525">
            <a:noFill/>
            <a:miter lim="800000"/>
            <a:headEnd/>
            <a:tailEnd/>
          </a:ln>
          <a:effectLst/>
        </p:spPr>
      </p:pic>
      <p:sp>
        <p:nvSpPr>
          <p:cNvPr id="16" name="TextBox 15"/>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
        <p:nvSpPr>
          <p:cNvPr id="17" name="Rectangle 16"/>
          <p:cNvSpPr/>
          <p:nvPr/>
        </p:nvSpPr>
        <p:spPr>
          <a:xfrm>
            <a:off x="1739214" y="589055"/>
            <a:ext cx="5625258" cy="769441"/>
          </a:xfrm>
          <a:prstGeom prst="rect">
            <a:avLst/>
          </a:prstGeom>
        </p:spPr>
        <p:txBody>
          <a:bodyPr wrap="none">
            <a:spAutoFit/>
          </a:bodyPr>
          <a:lstStyle/>
          <a:p>
            <a:r>
              <a:rPr lang="en-US" sz="4400" b="1" dirty="0">
                <a:solidFill>
                  <a:srgbClr val="0033FF"/>
                </a:solidFill>
                <a:latin typeface="Cambo" pitchFamily="50" charset="0"/>
              </a:rPr>
              <a:t>Advisory Committee</a:t>
            </a:r>
          </a:p>
        </p:txBody>
      </p:sp>
      <p:sp>
        <p:nvSpPr>
          <p:cNvPr id="20" name="Rectangle 19"/>
          <p:cNvSpPr/>
          <p:nvPr/>
        </p:nvSpPr>
        <p:spPr>
          <a:xfrm>
            <a:off x="2746924" y="2432764"/>
            <a:ext cx="2883869" cy="1323439"/>
          </a:xfrm>
          <a:prstGeom prst="rect">
            <a:avLst/>
          </a:prstGeom>
        </p:spPr>
        <p:txBody>
          <a:bodyPr wrap="square">
            <a:spAutoFit/>
          </a:bodyPr>
          <a:lstStyle/>
          <a:p>
            <a:pPr algn="ctr"/>
            <a:r>
              <a:rPr lang="en-US" sz="1600" b="1" dirty="0">
                <a:solidFill>
                  <a:srgbClr val="0033FF"/>
                </a:solidFill>
              </a:rPr>
              <a:t>Dr. </a:t>
            </a:r>
            <a:r>
              <a:rPr lang="en-US" sz="1600" b="1" dirty="0" err="1">
                <a:solidFill>
                  <a:srgbClr val="0033FF"/>
                </a:solidFill>
              </a:rPr>
              <a:t>Jafar</a:t>
            </a:r>
            <a:r>
              <a:rPr lang="en-US" sz="1600" b="1" dirty="0">
                <a:solidFill>
                  <a:srgbClr val="0033FF"/>
                </a:solidFill>
              </a:rPr>
              <a:t> </a:t>
            </a:r>
            <a:r>
              <a:rPr lang="en-US" sz="1600" b="1" dirty="0" err="1">
                <a:solidFill>
                  <a:srgbClr val="0033FF"/>
                </a:solidFill>
              </a:rPr>
              <a:t>Shaikh</a:t>
            </a:r>
            <a:r>
              <a:rPr lang="en-US" sz="1600" b="1" dirty="0">
                <a:solidFill>
                  <a:srgbClr val="0033FF"/>
                </a:solidFill>
              </a:rPr>
              <a:t> </a:t>
            </a:r>
            <a:r>
              <a:rPr lang="en-US" sz="1600" b="1" dirty="0" err="1">
                <a:solidFill>
                  <a:srgbClr val="0033FF"/>
                </a:solidFill>
              </a:rPr>
              <a:t>Idrees</a:t>
            </a:r>
            <a:endParaRPr lang="en-US" sz="1600" b="1" dirty="0">
              <a:solidFill>
                <a:srgbClr val="0033FF"/>
              </a:solidFill>
            </a:endParaRPr>
          </a:p>
          <a:p>
            <a:pPr algn="ctr"/>
            <a:r>
              <a:rPr lang="en-US" sz="1600" b="1" dirty="0">
                <a:solidFill>
                  <a:srgbClr val="0033FF"/>
                </a:solidFill>
              </a:rPr>
              <a:t>(Sudan)</a:t>
            </a:r>
          </a:p>
          <a:p>
            <a:pPr algn="ctr"/>
            <a:r>
              <a:rPr lang="en-US" sz="1600" dirty="0"/>
              <a:t>Founder of the American</a:t>
            </a:r>
          </a:p>
          <a:p>
            <a:pPr algn="ctr"/>
            <a:r>
              <a:rPr lang="en-US" sz="1600" dirty="0"/>
              <a:t>Open University, Washington, USA </a:t>
            </a:r>
          </a:p>
        </p:txBody>
      </p:sp>
      <p:sp>
        <p:nvSpPr>
          <p:cNvPr id="26" name="Rectangle 25"/>
          <p:cNvSpPr/>
          <p:nvPr/>
        </p:nvSpPr>
        <p:spPr>
          <a:xfrm>
            <a:off x="14086" y="3533050"/>
            <a:ext cx="2883869" cy="1077218"/>
          </a:xfrm>
          <a:prstGeom prst="rect">
            <a:avLst/>
          </a:prstGeom>
        </p:spPr>
        <p:txBody>
          <a:bodyPr wrap="square">
            <a:spAutoFit/>
          </a:bodyPr>
          <a:lstStyle/>
          <a:p>
            <a:pPr algn="ctr"/>
            <a:r>
              <a:rPr lang="en-US" sz="1600" b="1" dirty="0">
                <a:solidFill>
                  <a:srgbClr val="0033FF"/>
                </a:solidFill>
              </a:rPr>
              <a:t>Dr. James Jones</a:t>
            </a:r>
          </a:p>
          <a:p>
            <a:pPr algn="ctr"/>
            <a:r>
              <a:rPr lang="en-US" sz="1600" b="1" dirty="0">
                <a:solidFill>
                  <a:srgbClr val="0033FF"/>
                </a:solidFill>
              </a:rPr>
              <a:t>(USA)</a:t>
            </a:r>
          </a:p>
          <a:p>
            <a:pPr algn="ctr"/>
            <a:r>
              <a:rPr lang="en-US" sz="1600" dirty="0"/>
              <a:t> Chair of World Religions,</a:t>
            </a:r>
          </a:p>
          <a:p>
            <a:pPr algn="ctr"/>
            <a:r>
              <a:rPr lang="en-US" sz="1600" dirty="0" err="1"/>
              <a:t>Manhattanville</a:t>
            </a:r>
            <a:r>
              <a:rPr lang="en-US" sz="1600" dirty="0"/>
              <a:t> College, USA </a:t>
            </a:r>
          </a:p>
        </p:txBody>
      </p:sp>
      <p:sp>
        <p:nvSpPr>
          <p:cNvPr id="27" name="Rectangle 26"/>
          <p:cNvSpPr/>
          <p:nvPr/>
        </p:nvSpPr>
        <p:spPr>
          <a:xfrm>
            <a:off x="6175763" y="3515840"/>
            <a:ext cx="2883869" cy="1077218"/>
          </a:xfrm>
          <a:prstGeom prst="rect">
            <a:avLst/>
          </a:prstGeom>
        </p:spPr>
        <p:txBody>
          <a:bodyPr wrap="square">
            <a:spAutoFit/>
          </a:bodyPr>
          <a:lstStyle/>
          <a:p>
            <a:pPr algn="ctr"/>
            <a:r>
              <a:rPr lang="en-US" sz="1600" b="1" dirty="0">
                <a:solidFill>
                  <a:srgbClr val="0033FF"/>
                </a:solidFill>
              </a:rPr>
              <a:t>Dr. Abdul Hakim Quick</a:t>
            </a:r>
          </a:p>
          <a:p>
            <a:pPr algn="ctr"/>
            <a:r>
              <a:rPr lang="en-US" sz="1600" b="1" dirty="0">
                <a:solidFill>
                  <a:srgbClr val="0033FF"/>
                </a:solidFill>
              </a:rPr>
              <a:t>(Canada)</a:t>
            </a:r>
          </a:p>
          <a:p>
            <a:pPr algn="ctr"/>
            <a:r>
              <a:rPr lang="en-US" sz="1600" dirty="0"/>
              <a:t>Peace University, </a:t>
            </a:r>
          </a:p>
          <a:p>
            <a:pPr algn="ctr"/>
            <a:r>
              <a:rPr lang="en-US" sz="1600" dirty="0"/>
              <a:t>South Africa </a:t>
            </a:r>
          </a:p>
        </p:txBody>
      </p:sp>
      <p:pic>
        <p:nvPicPr>
          <p:cNvPr id="10" name="Picture 5"/>
          <p:cNvPicPr>
            <a:picLocks noChangeAspect="1" noChangeArrowheads="1"/>
          </p:cNvPicPr>
          <p:nvPr/>
        </p:nvPicPr>
        <p:blipFill>
          <a:blip r:embed="rId6" cstate="print"/>
          <a:srcRect l="6452" t="4878" r="9677" b="21951"/>
          <a:stretch>
            <a:fillRect/>
          </a:stretch>
        </p:blipFill>
        <p:spPr bwMode="auto">
          <a:xfrm>
            <a:off x="5641132" y="4006992"/>
            <a:ext cx="921556" cy="1063334"/>
          </a:xfrm>
          <a:prstGeom prst="rect">
            <a:avLst/>
          </a:prstGeom>
          <a:noFill/>
          <a:ln w="9525">
            <a:noFill/>
            <a:miter lim="800000"/>
            <a:headEnd/>
            <a:tailEnd/>
          </a:ln>
          <a:effectLst/>
        </p:spPr>
      </p:pic>
      <p:pic>
        <p:nvPicPr>
          <p:cNvPr id="11" name="Picture 15"/>
          <p:cNvPicPr>
            <a:picLocks noChangeAspect="1" noChangeArrowheads="1"/>
          </p:cNvPicPr>
          <p:nvPr/>
        </p:nvPicPr>
        <p:blipFill>
          <a:blip r:embed="rId7" cstate="print"/>
          <a:srcRect/>
          <a:stretch>
            <a:fillRect/>
          </a:stretch>
        </p:blipFill>
        <p:spPr bwMode="auto">
          <a:xfrm>
            <a:off x="2826465" y="4062069"/>
            <a:ext cx="932451" cy="1069294"/>
          </a:xfrm>
          <a:prstGeom prst="rect">
            <a:avLst/>
          </a:prstGeom>
          <a:noFill/>
          <a:ln w="9525">
            <a:noFill/>
            <a:miter lim="800000"/>
            <a:headEnd/>
            <a:tailEnd/>
          </a:ln>
          <a:effectLst/>
        </p:spPr>
      </p:pic>
      <p:sp>
        <p:nvSpPr>
          <p:cNvPr id="12" name="Rectangle 11"/>
          <p:cNvSpPr/>
          <p:nvPr/>
        </p:nvSpPr>
        <p:spPr>
          <a:xfrm>
            <a:off x="1878085" y="4666980"/>
            <a:ext cx="2883869" cy="1569660"/>
          </a:xfrm>
          <a:prstGeom prst="rect">
            <a:avLst/>
          </a:prstGeom>
        </p:spPr>
        <p:txBody>
          <a:bodyPr wrap="square">
            <a:spAutoFit/>
          </a:bodyPr>
          <a:lstStyle/>
          <a:p>
            <a:pPr algn="ctr"/>
            <a:endParaRPr lang="en-US" sz="1600" b="1" dirty="0"/>
          </a:p>
          <a:p>
            <a:pPr algn="ctr"/>
            <a:endParaRPr lang="en-US" sz="1600" b="1" dirty="0"/>
          </a:p>
          <a:p>
            <a:pPr algn="ctr"/>
            <a:r>
              <a:rPr lang="en-US" sz="1600" b="1" dirty="0">
                <a:solidFill>
                  <a:srgbClr val="0033FF"/>
                </a:solidFill>
              </a:rPr>
              <a:t>Dr. Ibrahim Al-</a:t>
            </a:r>
            <a:r>
              <a:rPr lang="en-US" sz="1600" b="1" dirty="0" err="1">
                <a:solidFill>
                  <a:srgbClr val="0033FF"/>
                </a:solidFill>
              </a:rPr>
              <a:t>Nu’aimi</a:t>
            </a:r>
            <a:endParaRPr lang="en-US" sz="1600" b="1" dirty="0">
              <a:solidFill>
                <a:srgbClr val="0033FF"/>
              </a:solidFill>
            </a:endParaRPr>
          </a:p>
          <a:p>
            <a:pPr algn="ctr"/>
            <a:r>
              <a:rPr lang="en-US" sz="1600" b="1" dirty="0">
                <a:solidFill>
                  <a:srgbClr val="0033FF"/>
                </a:solidFill>
              </a:rPr>
              <a:t>(Qatar)</a:t>
            </a:r>
          </a:p>
          <a:p>
            <a:pPr algn="ctr"/>
            <a:r>
              <a:rPr lang="en-US" sz="1600" dirty="0"/>
              <a:t>Former Chancellor of </a:t>
            </a:r>
          </a:p>
          <a:p>
            <a:pPr algn="ctr"/>
            <a:r>
              <a:rPr lang="en-US" sz="1600" dirty="0"/>
              <a:t>Qatar University</a:t>
            </a:r>
          </a:p>
        </p:txBody>
      </p:sp>
      <p:sp>
        <p:nvSpPr>
          <p:cNvPr id="13" name="Rectangle 12"/>
          <p:cNvSpPr/>
          <p:nvPr/>
        </p:nvSpPr>
        <p:spPr>
          <a:xfrm>
            <a:off x="4564930" y="5112465"/>
            <a:ext cx="2883869" cy="1077218"/>
          </a:xfrm>
          <a:prstGeom prst="rect">
            <a:avLst/>
          </a:prstGeom>
        </p:spPr>
        <p:txBody>
          <a:bodyPr wrap="square">
            <a:spAutoFit/>
          </a:bodyPr>
          <a:lstStyle/>
          <a:p>
            <a:pPr algn="ctr"/>
            <a:r>
              <a:rPr lang="en-US" sz="1600" b="1" dirty="0">
                <a:solidFill>
                  <a:srgbClr val="0033FF"/>
                </a:solidFill>
              </a:rPr>
              <a:t>Dr. </a:t>
            </a:r>
            <a:r>
              <a:rPr lang="en-US" sz="1600" b="1" dirty="0" err="1">
                <a:solidFill>
                  <a:srgbClr val="0033FF"/>
                </a:solidFill>
              </a:rPr>
              <a:t>Saad</a:t>
            </a:r>
            <a:r>
              <a:rPr lang="en-US" sz="1600" b="1" dirty="0">
                <a:solidFill>
                  <a:srgbClr val="0033FF"/>
                </a:solidFill>
              </a:rPr>
              <a:t> Al-</a:t>
            </a:r>
            <a:r>
              <a:rPr lang="en-US" sz="1600" b="1" dirty="0" err="1">
                <a:solidFill>
                  <a:srgbClr val="0033FF"/>
                </a:solidFill>
              </a:rPr>
              <a:t>Shithri</a:t>
            </a:r>
            <a:endParaRPr lang="en-US" sz="1600" b="1" dirty="0">
              <a:solidFill>
                <a:srgbClr val="0033FF"/>
              </a:solidFill>
            </a:endParaRPr>
          </a:p>
          <a:p>
            <a:pPr algn="ctr"/>
            <a:r>
              <a:rPr lang="en-US" sz="1600" b="1" dirty="0">
                <a:solidFill>
                  <a:srgbClr val="0033FF"/>
                </a:solidFill>
              </a:rPr>
              <a:t>(Saudi Arabia)</a:t>
            </a:r>
          </a:p>
          <a:p>
            <a:pPr algn="ctr"/>
            <a:r>
              <a:rPr lang="en-US" sz="1600" b="1" dirty="0"/>
              <a:t> </a:t>
            </a:r>
            <a:r>
              <a:rPr lang="en-US" sz="1600" dirty="0"/>
              <a:t>Founder of Knowledge</a:t>
            </a:r>
          </a:p>
          <a:p>
            <a:pPr algn="ctr"/>
            <a:r>
              <a:rPr lang="en-US" sz="1600" dirty="0"/>
              <a:t>International University, Riyadh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par>
                                <p:cTn id="14" presetID="3"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linds(horizont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6" grpId="0"/>
      <p:bldP spid="27"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1" name="Rectangle 60"/>
          <p:cNvSpPr/>
          <p:nvPr/>
        </p:nvSpPr>
        <p:spPr>
          <a:xfrm>
            <a:off x="1752600" y="1630514"/>
            <a:ext cx="1524000" cy="307777"/>
          </a:xfrm>
          <a:prstGeom prst="rect">
            <a:avLst/>
          </a:prstGeom>
          <a:noFill/>
        </p:spPr>
        <p:txBody>
          <a:bodyPr>
            <a:spAutoFit/>
          </a:bodyPr>
          <a:lstStyle/>
          <a:p>
            <a:pPr fontAlgn="auto">
              <a:spcBef>
                <a:spcPts val="0"/>
              </a:spcBef>
              <a:spcAft>
                <a:spcPts val="0"/>
              </a:spcAft>
              <a:defRPr/>
            </a:pPr>
            <a:endPar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endParaRPr>
          </a:p>
        </p:txBody>
      </p:sp>
      <p:pic>
        <p:nvPicPr>
          <p:cNvPr id="62" name="Picture 2"/>
          <p:cNvPicPr>
            <a:picLocks noChangeAspect="1" noChangeArrowheads="1"/>
          </p:cNvPicPr>
          <p:nvPr/>
        </p:nvPicPr>
        <p:blipFill>
          <a:blip r:embed="rId3" cstate="print"/>
          <a:srcRect/>
          <a:stretch>
            <a:fillRect/>
          </a:stretch>
        </p:blipFill>
        <p:spPr bwMode="auto">
          <a:xfrm>
            <a:off x="464224" y="1555993"/>
            <a:ext cx="746673" cy="990600"/>
          </a:xfrm>
          <a:prstGeom prst="flowChartAlternateProcess">
            <a:avLst/>
          </a:prstGeom>
          <a:noFill/>
          <a:ln w="19050">
            <a:solidFill>
              <a:schemeClr val="bg1"/>
            </a:solidFill>
            <a:miter lim="800000"/>
            <a:headEnd/>
            <a:tailEnd/>
          </a:ln>
          <a:effectLst/>
        </p:spPr>
      </p:pic>
      <p:pic>
        <p:nvPicPr>
          <p:cNvPr id="64" name="Picture 3"/>
          <p:cNvPicPr>
            <a:picLocks noChangeAspect="1" noChangeArrowheads="1"/>
          </p:cNvPicPr>
          <p:nvPr/>
        </p:nvPicPr>
        <p:blipFill>
          <a:blip r:embed="rId4" cstate="print"/>
          <a:srcRect/>
          <a:stretch>
            <a:fillRect/>
          </a:stretch>
        </p:blipFill>
        <p:spPr bwMode="auto">
          <a:xfrm>
            <a:off x="464224" y="2869016"/>
            <a:ext cx="762000" cy="1010933"/>
          </a:xfrm>
          <a:prstGeom prst="flowChartAlternateProcess">
            <a:avLst/>
          </a:prstGeom>
          <a:noFill/>
          <a:ln w="19050">
            <a:solidFill>
              <a:schemeClr val="bg1"/>
            </a:solidFill>
            <a:miter lim="800000"/>
            <a:headEnd/>
            <a:tailEnd/>
          </a:ln>
          <a:effectLst/>
        </p:spPr>
      </p:pic>
      <p:pic>
        <p:nvPicPr>
          <p:cNvPr id="66" name="Picture 4"/>
          <p:cNvPicPr>
            <a:picLocks noChangeAspect="1" noChangeArrowheads="1"/>
          </p:cNvPicPr>
          <p:nvPr/>
        </p:nvPicPr>
        <p:blipFill>
          <a:blip r:embed="rId5" cstate="print"/>
          <a:srcRect/>
          <a:stretch>
            <a:fillRect/>
          </a:stretch>
        </p:blipFill>
        <p:spPr bwMode="auto">
          <a:xfrm>
            <a:off x="478292" y="4106730"/>
            <a:ext cx="762000" cy="1010933"/>
          </a:xfrm>
          <a:prstGeom prst="flowChartAlternateProcess">
            <a:avLst/>
          </a:prstGeom>
          <a:noFill/>
          <a:ln w="19050">
            <a:solidFill>
              <a:schemeClr val="bg1"/>
            </a:solidFill>
            <a:miter lim="800000"/>
            <a:headEnd/>
            <a:tailEnd/>
          </a:ln>
          <a:effectLst/>
        </p:spPr>
      </p:pic>
      <p:pic>
        <p:nvPicPr>
          <p:cNvPr id="75" name="Picture 8"/>
          <p:cNvPicPr>
            <a:picLocks noChangeAspect="1" noChangeArrowheads="1"/>
          </p:cNvPicPr>
          <p:nvPr/>
        </p:nvPicPr>
        <p:blipFill>
          <a:blip r:embed="rId6" cstate="print"/>
          <a:srcRect/>
          <a:stretch>
            <a:fillRect/>
          </a:stretch>
        </p:blipFill>
        <p:spPr bwMode="auto">
          <a:xfrm>
            <a:off x="3429000" y="5384164"/>
            <a:ext cx="762000" cy="1014734"/>
          </a:xfrm>
          <a:prstGeom prst="flowChartAlternateProcess">
            <a:avLst/>
          </a:prstGeom>
          <a:noFill/>
          <a:ln w="19050">
            <a:solidFill>
              <a:schemeClr val="bg1"/>
            </a:solidFill>
            <a:miter lim="800000"/>
            <a:headEnd/>
            <a:tailEnd/>
          </a:ln>
          <a:effectLst/>
        </p:spPr>
      </p:pic>
      <p:pic>
        <p:nvPicPr>
          <p:cNvPr id="77" name="Picture 9"/>
          <p:cNvPicPr>
            <a:picLocks noChangeAspect="1" noChangeArrowheads="1"/>
          </p:cNvPicPr>
          <p:nvPr/>
        </p:nvPicPr>
        <p:blipFill>
          <a:blip r:embed="rId7" cstate="print"/>
          <a:srcRect/>
          <a:stretch>
            <a:fillRect/>
          </a:stretch>
        </p:blipFill>
        <p:spPr bwMode="auto">
          <a:xfrm>
            <a:off x="6400800" y="1582630"/>
            <a:ext cx="762000" cy="1014734"/>
          </a:xfrm>
          <a:prstGeom prst="flowChartAlternateProcess">
            <a:avLst/>
          </a:prstGeom>
          <a:noFill/>
          <a:ln w="19050">
            <a:solidFill>
              <a:schemeClr val="bg1"/>
            </a:solidFill>
            <a:miter lim="800000"/>
            <a:headEnd/>
            <a:tailEnd/>
          </a:ln>
          <a:effectLst/>
        </p:spPr>
      </p:pic>
      <p:pic>
        <p:nvPicPr>
          <p:cNvPr id="85" name="Picture 13"/>
          <p:cNvPicPr>
            <a:picLocks noChangeAspect="1" noChangeArrowheads="1"/>
          </p:cNvPicPr>
          <p:nvPr/>
        </p:nvPicPr>
        <p:blipFill>
          <a:blip r:embed="rId8" cstate="print"/>
          <a:srcRect/>
          <a:stretch>
            <a:fillRect/>
          </a:stretch>
        </p:blipFill>
        <p:spPr bwMode="auto">
          <a:xfrm>
            <a:off x="3429000" y="1585481"/>
            <a:ext cx="762000" cy="1010933"/>
          </a:xfrm>
          <a:prstGeom prst="flowChartAlternateProcess">
            <a:avLst/>
          </a:prstGeom>
          <a:noFill/>
          <a:ln w="19050">
            <a:solidFill>
              <a:schemeClr val="bg1"/>
            </a:solidFill>
            <a:miter lim="800000"/>
            <a:headEnd/>
            <a:tailEnd/>
          </a:ln>
          <a:effectLst/>
        </p:spPr>
      </p:pic>
      <p:pic>
        <p:nvPicPr>
          <p:cNvPr id="33" name="Picture 2"/>
          <p:cNvPicPr>
            <a:picLocks noChangeAspect="1" noChangeArrowheads="1"/>
          </p:cNvPicPr>
          <p:nvPr/>
        </p:nvPicPr>
        <p:blipFill>
          <a:blip r:embed="rId9" cstate="print"/>
          <a:srcRect/>
          <a:stretch>
            <a:fillRect/>
          </a:stretch>
        </p:blipFill>
        <p:spPr bwMode="auto">
          <a:xfrm>
            <a:off x="6400800" y="4176930"/>
            <a:ext cx="766763" cy="1017252"/>
          </a:xfrm>
          <a:prstGeom prst="flowChartAlternateProcess">
            <a:avLst/>
          </a:prstGeom>
          <a:noFill/>
          <a:ln w="19050">
            <a:solidFill>
              <a:schemeClr val="bg1"/>
            </a:solidFill>
            <a:miter lim="800000"/>
            <a:headEnd/>
            <a:tailEnd/>
          </a:ln>
          <a:effectLst/>
        </p:spPr>
      </p:pic>
      <p:pic>
        <p:nvPicPr>
          <p:cNvPr id="34" name="Picture 3"/>
          <p:cNvPicPr>
            <a:picLocks noChangeAspect="1" noChangeArrowheads="1"/>
          </p:cNvPicPr>
          <p:nvPr/>
        </p:nvPicPr>
        <p:blipFill>
          <a:blip r:embed="rId10" cstate="print"/>
          <a:srcRect/>
          <a:stretch>
            <a:fillRect/>
          </a:stretch>
        </p:blipFill>
        <p:spPr bwMode="auto">
          <a:xfrm>
            <a:off x="6400800" y="5385173"/>
            <a:ext cx="762000" cy="1010933"/>
          </a:xfrm>
          <a:prstGeom prst="flowChartAlternateProcess">
            <a:avLst/>
          </a:prstGeom>
          <a:noFill/>
          <a:ln w="19050">
            <a:solidFill>
              <a:schemeClr val="bg1"/>
            </a:solidFill>
            <a:miter lim="800000"/>
            <a:headEnd/>
            <a:tailEnd/>
          </a:ln>
          <a:effectLst/>
        </p:spPr>
      </p:pic>
      <p:sp>
        <p:nvSpPr>
          <p:cNvPr id="35" name="Rectangle 34"/>
          <p:cNvSpPr/>
          <p:nvPr/>
        </p:nvSpPr>
        <p:spPr>
          <a:xfrm>
            <a:off x="822956" y="708972"/>
            <a:ext cx="4572000" cy="3477875"/>
          </a:xfrm>
          <a:prstGeom prst="rect">
            <a:avLst/>
          </a:prstGeom>
        </p:spPr>
        <p:txBody>
          <a:bodyPr>
            <a:spAutoFit/>
          </a:bodyPr>
          <a:lstStyle/>
          <a:p>
            <a:endParaRPr lang="en-US" sz="4400" b="1" dirty="0">
              <a:latin typeface="Cambo" pitchFamily="50" charset="0"/>
            </a:endParaRPr>
          </a:p>
          <a:p>
            <a:endParaRPr lang="en-US" sz="4400" b="1" dirty="0">
              <a:latin typeface="Cambo" pitchFamily="50" charset="0"/>
            </a:endParaRPr>
          </a:p>
          <a:p>
            <a:endParaRPr lang="en-US" sz="4400" b="1" dirty="0">
              <a:latin typeface="Cambo" pitchFamily="50" charset="0"/>
            </a:endParaRPr>
          </a:p>
          <a:p>
            <a:endParaRPr lang="en-US" sz="4400" b="1" dirty="0">
              <a:latin typeface="Cambo" pitchFamily="50" charset="0"/>
            </a:endParaRPr>
          </a:p>
          <a:p>
            <a:endParaRPr lang="en-US" sz="4400" b="1" dirty="0">
              <a:latin typeface="Cambo" pitchFamily="50" charset="0"/>
            </a:endParaRPr>
          </a:p>
        </p:txBody>
      </p:sp>
      <p:sp>
        <p:nvSpPr>
          <p:cNvPr id="36" name="Rectangle 35"/>
          <p:cNvSpPr/>
          <p:nvPr/>
        </p:nvSpPr>
        <p:spPr>
          <a:xfrm>
            <a:off x="1259036" y="1492376"/>
            <a:ext cx="4572000" cy="1154162"/>
          </a:xfrm>
          <a:prstGeom prst="rect">
            <a:avLst/>
          </a:prstGeom>
        </p:spPr>
        <p:txBody>
          <a:bodyPr>
            <a:spAutoFit/>
          </a:bodyPr>
          <a:lstStyle/>
          <a:p>
            <a:r>
              <a:rPr lang="en-US" b="1" dirty="0">
                <a:solidFill>
                  <a:srgbClr val="0033FF"/>
                </a:solidFill>
              </a:rPr>
              <a:t>Dr. </a:t>
            </a:r>
            <a:r>
              <a:rPr lang="en-US" b="1" dirty="0" err="1">
                <a:solidFill>
                  <a:srgbClr val="0033FF"/>
                </a:solidFill>
              </a:rPr>
              <a:t>Bilal</a:t>
            </a:r>
            <a:r>
              <a:rPr lang="en-US" b="1" dirty="0">
                <a:solidFill>
                  <a:srgbClr val="0033FF"/>
                </a:solidFill>
              </a:rPr>
              <a:t> Philips,</a:t>
            </a:r>
          </a:p>
          <a:p>
            <a:r>
              <a:rPr lang="en-US" sz="1700" b="1" dirty="0">
                <a:solidFill>
                  <a:srgbClr val="00001E"/>
                </a:solidFill>
              </a:rPr>
              <a:t>JAMAICA, W.I.</a:t>
            </a:r>
          </a:p>
          <a:p>
            <a:r>
              <a:rPr lang="en-US" sz="1700" b="1" dirty="0">
                <a:solidFill>
                  <a:srgbClr val="00001E"/>
                </a:solidFill>
              </a:rPr>
              <a:t>PhD</a:t>
            </a:r>
          </a:p>
          <a:p>
            <a:r>
              <a:rPr lang="en-US" sz="1700" b="1" dirty="0">
                <a:solidFill>
                  <a:srgbClr val="00001E"/>
                </a:solidFill>
              </a:rPr>
              <a:t>AQEEDAH</a:t>
            </a:r>
          </a:p>
        </p:txBody>
      </p:sp>
      <p:sp>
        <p:nvSpPr>
          <p:cNvPr id="37" name="Rectangle 36"/>
          <p:cNvSpPr/>
          <p:nvPr/>
        </p:nvSpPr>
        <p:spPr>
          <a:xfrm>
            <a:off x="4283613" y="1478335"/>
            <a:ext cx="4572000" cy="1154162"/>
          </a:xfrm>
          <a:prstGeom prst="rect">
            <a:avLst/>
          </a:prstGeom>
        </p:spPr>
        <p:txBody>
          <a:bodyPr>
            <a:spAutoFit/>
          </a:bodyPr>
          <a:lstStyle/>
          <a:p>
            <a:r>
              <a:rPr lang="sv-SE" b="1" dirty="0">
                <a:solidFill>
                  <a:srgbClr val="0033FF"/>
                </a:solidFill>
              </a:rPr>
              <a:t>Wissam El Tom</a:t>
            </a:r>
          </a:p>
          <a:p>
            <a:r>
              <a:rPr lang="sv-SE" sz="1700" b="1" dirty="0"/>
              <a:t>LEBANON</a:t>
            </a:r>
          </a:p>
          <a:p>
            <a:r>
              <a:rPr lang="sv-SE" sz="1700" b="1" dirty="0"/>
              <a:t>MA</a:t>
            </a:r>
          </a:p>
          <a:p>
            <a:r>
              <a:rPr lang="sv-SE" sz="1700" b="1" dirty="0"/>
              <a:t>TAJWEED</a:t>
            </a:r>
          </a:p>
        </p:txBody>
      </p:sp>
      <p:sp>
        <p:nvSpPr>
          <p:cNvPr id="38" name="Rectangle 37"/>
          <p:cNvSpPr/>
          <p:nvPr/>
        </p:nvSpPr>
        <p:spPr>
          <a:xfrm>
            <a:off x="1273104" y="2772564"/>
            <a:ext cx="4572000" cy="1154162"/>
          </a:xfrm>
          <a:prstGeom prst="rect">
            <a:avLst/>
          </a:prstGeom>
        </p:spPr>
        <p:txBody>
          <a:bodyPr>
            <a:spAutoFit/>
          </a:bodyPr>
          <a:lstStyle/>
          <a:p>
            <a:r>
              <a:rPr lang="en-US" b="1" dirty="0" err="1">
                <a:solidFill>
                  <a:srgbClr val="0033FF"/>
                </a:solidFill>
              </a:rPr>
              <a:t>Daud</a:t>
            </a:r>
            <a:r>
              <a:rPr lang="en-US" b="1" dirty="0">
                <a:solidFill>
                  <a:srgbClr val="0033FF"/>
                </a:solidFill>
              </a:rPr>
              <a:t> Abdullah</a:t>
            </a:r>
          </a:p>
          <a:p>
            <a:r>
              <a:rPr lang="en-US" sz="1700" b="1" dirty="0"/>
              <a:t>GRENADA, W.I.</a:t>
            </a:r>
          </a:p>
          <a:p>
            <a:r>
              <a:rPr lang="en-US" sz="1700" b="1" dirty="0"/>
              <a:t>PhD</a:t>
            </a:r>
          </a:p>
          <a:p>
            <a:r>
              <a:rPr lang="en-US" sz="1700" b="1" dirty="0"/>
              <a:t>SEERAH</a:t>
            </a:r>
          </a:p>
        </p:txBody>
      </p:sp>
      <p:sp>
        <p:nvSpPr>
          <p:cNvPr id="39" name="Rectangle 38"/>
          <p:cNvSpPr/>
          <p:nvPr/>
        </p:nvSpPr>
        <p:spPr>
          <a:xfrm>
            <a:off x="4311746" y="2731727"/>
            <a:ext cx="4572000" cy="1154162"/>
          </a:xfrm>
          <a:prstGeom prst="rect">
            <a:avLst/>
          </a:prstGeom>
        </p:spPr>
        <p:txBody>
          <a:bodyPr>
            <a:spAutoFit/>
          </a:bodyPr>
          <a:lstStyle/>
          <a:p>
            <a:r>
              <a:rPr lang="en-US" b="1" dirty="0">
                <a:solidFill>
                  <a:srgbClr val="0033FF"/>
                </a:solidFill>
              </a:rPr>
              <a:t>Karim Abu Zaid</a:t>
            </a:r>
          </a:p>
          <a:p>
            <a:r>
              <a:rPr lang="en-US" sz="1700" b="1" dirty="0"/>
              <a:t>Egypt</a:t>
            </a:r>
          </a:p>
          <a:p>
            <a:r>
              <a:rPr lang="en-US" sz="1700" b="1" dirty="0"/>
              <a:t>PhD</a:t>
            </a:r>
          </a:p>
          <a:p>
            <a:r>
              <a:rPr lang="en-US" sz="1700" b="1" dirty="0"/>
              <a:t>USOOL AL-HADEETH</a:t>
            </a:r>
          </a:p>
        </p:txBody>
      </p:sp>
      <p:sp>
        <p:nvSpPr>
          <p:cNvPr id="40" name="Rectangle 39"/>
          <p:cNvSpPr/>
          <p:nvPr/>
        </p:nvSpPr>
        <p:spPr>
          <a:xfrm>
            <a:off x="7167490" y="1492403"/>
            <a:ext cx="4572000" cy="1154162"/>
          </a:xfrm>
          <a:prstGeom prst="rect">
            <a:avLst/>
          </a:prstGeom>
        </p:spPr>
        <p:txBody>
          <a:bodyPr>
            <a:spAutoFit/>
          </a:bodyPr>
          <a:lstStyle/>
          <a:p>
            <a:r>
              <a:rPr lang="it-IT" b="1" dirty="0">
                <a:solidFill>
                  <a:srgbClr val="0033FF"/>
                </a:solidFill>
              </a:rPr>
              <a:t>Riaz Ansary </a:t>
            </a:r>
          </a:p>
          <a:p>
            <a:r>
              <a:rPr lang="it-IT" sz="1700" b="1" dirty="0"/>
              <a:t>USA</a:t>
            </a:r>
          </a:p>
          <a:p>
            <a:r>
              <a:rPr lang="it-IT" sz="1700" b="1" dirty="0"/>
              <a:t>PhD CANDIDATE</a:t>
            </a:r>
          </a:p>
          <a:p>
            <a:r>
              <a:rPr lang="it-IT" sz="1700" b="1" dirty="0"/>
              <a:t>USOOL AL-FIQH</a:t>
            </a:r>
          </a:p>
        </p:txBody>
      </p:sp>
      <p:sp>
        <p:nvSpPr>
          <p:cNvPr id="41" name="Rectangle 40"/>
          <p:cNvSpPr/>
          <p:nvPr/>
        </p:nvSpPr>
        <p:spPr>
          <a:xfrm>
            <a:off x="7223760" y="2802067"/>
            <a:ext cx="4572000" cy="1154162"/>
          </a:xfrm>
          <a:prstGeom prst="rect">
            <a:avLst/>
          </a:prstGeom>
        </p:spPr>
        <p:txBody>
          <a:bodyPr>
            <a:spAutoFit/>
          </a:bodyPr>
          <a:lstStyle/>
          <a:p>
            <a:r>
              <a:rPr lang="it-IT" b="1" dirty="0">
                <a:solidFill>
                  <a:srgbClr val="0033FF"/>
                </a:solidFill>
              </a:rPr>
              <a:t>Altijani Hussin</a:t>
            </a:r>
          </a:p>
          <a:p>
            <a:r>
              <a:rPr lang="it-IT" sz="1700" b="1" dirty="0"/>
              <a:t>SUDAN</a:t>
            </a:r>
          </a:p>
          <a:p>
            <a:r>
              <a:rPr lang="it-IT" sz="1700" b="1" dirty="0"/>
              <a:t>MA</a:t>
            </a:r>
          </a:p>
          <a:p>
            <a:r>
              <a:rPr lang="it-IT" sz="1600" b="1" dirty="0"/>
              <a:t>ISLAMIC ECONOMICS</a:t>
            </a:r>
          </a:p>
        </p:txBody>
      </p:sp>
      <p:sp>
        <p:nvSpPr>
          <p:cNvPr id="42" name="Rectangle 41"/>
          <p:cNvSpPr/>
          <p:nvPr/>
        </p:nvSpPr>
        <p:spPr>
          <a:xfrm>
            <a:off x="1230922" y="3982385"/>
            <a:ext cx="4572000" cy="1415772"/>
          </a:xfrm>
          <a:prstGeom prst="rect">
            <a:avLst/>
          </a:prstGeom>
        </p:spPr>
        <p:txBody>
          <a:bodyPr>
            <a:spAutoFit/>
          </a:bodyPr>
          <a:lstStyle/>
          <a:p>
            <a:r>
              <a:rPr lang="fr-FR" b="1" dirty="0">
                <a:solidFill>
                  <a:srgbClr val="0033FF"/>
                </a:solidFill>
              </a:rPr>
              <a:t>James Jones</a:t>
            </a:r>
          </a:p>
          <a:p>
            <a:r>
              <a:rPr lang="fr-FR" sz="1700" b="1" dirty="0"/>
              <a:t>USA</a:t>
            </a:r>
          </a:p>
          <a:p>
            <a:r>
              <a:rPr lang="fr-FR" sz="1700" b="1" dirty="0" err="1"/>
              <a:t>D.Min</a:t>
            </a:r>
            <a:r>
              <a:rPr lang="fr-FR" sz="1700" b="1" dirty="0"/>
              <a:t>, </a:t>
            </a:r>
            <a:r>
              <a:rPr lang="fr-FR" sz="1700" b="1" dirty="0" err="1"/>
              <a:t>PhD</a:t>
            </a:r>
            <a:endParaRPr lang="fr-FR" sz="1700" b="1" dirty="0"/>
          </a:p>
          <a:p>
            <a:r>
              <a:rPr lang="fr-FR" sz="1700" b="1" dirty="0"/>
              <a:t>COMPARATIVE</a:t>
            </a:r>
          </a:p>
          <a:p>
            <a:r>
              <a:rPr lang="fr-FR" sz="1700" b="1" dirty="0"/>
              <a:t>RELIGION</a:t>
            </a:r>
          </a:p>
        </p:txBody>
      </p:sp>
      <p:sp>
        <p:nvSpPr>
          <p:cNvPr id="43" name="Rectangle 42"/>
          <p:cNvSpPr/>
          <p:nvPr/>
        </p:nvSpPr>
        <p:spPr>
          <a:xfrm>
            <a:off x="4297709" y="4052723"/>
            <a:ext cx="4572000" cy="1154162"/>
          </a:xfrm>
          <a:prstGeom prst="rect">
            <a:avLst/>
          </a:prstGeom>
        </p:spPr>
        <p:txBody>
          <a:bodyPr>
            <a:spAutoFit/>
          </a:bodyPr>
          <a:lstStyle/>
          <a:p>
            <a:r>
              <a:rPr lang="en-US" sz="1700" b="1" dirty="0" err="1">
                <a:solidFill>
                  <a:srgbClr val="0033FF"/>
                </a:solidFill>
              </a:rPr>
              <a:t>Dr</a:t>
            </a:r>
            <a:r>
              <a:rPr lang="en-US" sz="1700" b="1" dirty="0">
                <a:solidFill>
                  <a:srgbClr val="0033FF"/>
                </a:solidFill>
              </a:rPr>
              <a:t> G Hussein </a:t>
            </a:r>
            <a:r>
              <a:rPr lang="en-US" sz="1700" b="1" dirty="0" err="1">
                <a:solidFill>
                  <a:srgbClr val="0033FF"/>
                </a:solidFill>
              </a:rPr>
              <a:t>Rassool</a:t>
            </a:r>
            <a:endParaRPr lang="en-US" sz="1700" b="1" dirty="0">
              <a:solidFill>
                <a:srgbClr val="0033FF"/>
              </a:solidFill>
            </a:endParaRPr>
          </a:p>
          <a:p>
            <a:r>
              <a:rPr lang="en-US" sz="1700" b="1" dirty="0"/>
              <a:t>Mauritius</a:t>
            </a:r>
          </a:p>
          <a:p>
            <a:r>
              <a:rPr lang="en-US" sz="1700" b="1" dirty="0"/>
              <a:t>PhD</a:t>
            </a:r>
          </a:p>
          <a:p>
            <a:r>
              <a:rPr lang="en-US" sz="1700" b="1" dirty="0"/>
              <a:t>PSYCHOLOGY</a:t>
            </a:r>
          </a:p>
        </p:txBody>
      </p:sp>
      <p:sp>
        <p:nvSpPr>
          <p:cNvPr id="44" name="Rectangle 43"/>
          <p:cNvSpPr/>
          <p:nvPr/>
        </p:nvSpPr>
        <p:spPr>
          <a:xfrm>
            <a:off x="1329399" y="5332888"/>
            <a:ext cx="4572000" cy="1154162"/>
          </a:xfrm>
          <a:prstGeom prst="rect">
            <a:avLst/>
          </a:prstGeom>
        </p:spPr>
        <p:txBody>
          <a:bodyPr>
            <a:spAutoFit/>
          </a:bodyPr>
          <a:lstStyle/>
          <a:p>
            <a:r>
              <a:rPr lang="en-US" b="1" dirty="0">
                <a:solidFill>
                  <a:srgbClr val="0033FF"/>
                </a:solidFill>
              </a:rPr>
              <a:t>M Anwar Sahib</a:t>
            </a:r>
          </a:p>
          <a:p>
            <a:r>
              <a:rPr lang="en-US" sz="1700" b="1" dirty="0"/>
              <a:t>FIJI</a:t>
            </a:r>
          </a:p>
          <a:p>
            <a:r>
              <a:rPr lang="en-US" sz="1700" b="1" dirty="0"/>
              <a:t>PhD</a:t>
            </a:r>
          </a:p>
          <a:p>
            <a:r>
              <a:rPr lang="en-US" sz="1700" b="1" dirty="0"/>
              <a:t>FIQH</a:t>
            </a:r>
          </a:p>
        </p:txBody>
      </p:sp>
      <p:sp>
        <p:nvSpPr>
          <p:cNvPr id="45" name="Rectangle 44"/>
          <p:cNvSpPr/>
          <p:nvPr/>
        </p:nvSpPr>
        <p:spPr>
          <a:xfrm>
            <a:off x="2607811" y="470311"/>
            <a:ext cx="3911648" cy="923330"/>
          </a:xfrm>
          <a:prstGeom prst="rect">
            <a:avLst/>
          </a:prstGeom>
        </p:spPr>
        <p:txBody>
          <a:bodyPr wrap="none">
            <a:spAutoFit/>
          </a:bodyPr>
          <a:lstStyle/>
          <a:p>
            <a:r>
              <a:rPr lang="en-US" sz="5400" b="1" dirty="0">
                <a:solidFill>
                  <a:srgbClr val="0033FF"/>
                </a:solidFill>
                <a:latin typeface="Cambo" pitchFamily="50" charset="0"/>
              </a:rPr>
              <a:t>Instructors</a:t>
            </a:r>
          </a:p>
        </p:txBody>
      </p:sp>
      <p:sp>
        <p:nvSpPr>
          <p:cNvPr id="46" name="Rectangle 45"/>
          <p:cNvSpPr/>
          <p:nvPr/>
        </p:nvSpPr>
        <p:spPr>
          <a:xfrm>
            <a:off x="7181557" y="3970490"/>
            <a:ext cx="4572000" cy="1415772"/>
          </a:xfrm>
          <a:prstGeom prst="rect">
            <a:avLst/>
          </a:prstGeom>
        </p:spPr>
        <p:txBody>
          <a:bodyPr>
            <a:spAutoFit/>
          </a:bodyPr>
          <a:lstStyle/>
          <a:p>
            <a:r>
              <a:rPr lang="en-US" b="1" dirty="0">
                <a:solidFill>
                  <a:srgbClr val="0033FF"/>
                </a:solidFill>
              </a:rPr>
              <a:t>Francesca </a:t>
            </a:r>
            <a:r>
              <a:rPr lang="en-US" b="1" dirty="0" err="1">
                <a:solidFill>
                  <a:srgbClr val="0033FF"/>
                </a:solidFill>
              </a:rPr>
              <a:t>Bocca</a:t>
            </a:r>
            <a:endParaRPr lang="en-US" b="1" dirty="0">
              <a:solidFill>
                <a:srgbClr val="0033FF"/>
              </a:solidFill>
            </a:endParaRPr>
          </a:p>
          <a:p>
            <a:r>
              <a:rPr lang="en-US" sz="1700" b="1" dirty="0"/>
              <a:t>ITALY</a:t>
            </a:r>
          </a:p>
          <a:p>
            <a:r>
              <a:rPr lang="en-US" sz="1700" b="1" dirty="0"/>
              <a:t>PhD</a:t>
            </a:r>
          </a:p>
          <a:p>
            <a:r>
              <a:rPr lang="en-US" sz="1700" b="1" dirty="0"/>
              <a:t>CHILD PSYCHOLOGY</a:t>
            </a:r>
          </a:p>
          <a:p>
            <a:r>
              <a:rPr lang="en-US" sz="1700" b="1" dirty="0"/>
              <a:t>IN ISLAM</a:t>
            </a:r>
          </a:p>
        </p:txBody>
      </p:sp>
      <p:sp>
        <p:nvSpPr>
          <p:cNvPr id="47" name="Rectangle 46"/>
          <p:cNvSpPr/>
          <p:nvPr/>
        </p:nvSpPr>
        <p:spPr>
          <a:xfrm>
            <a:off x="4255477" y="5346951"/>
            <a:ext cx="4572000" cy="1154162"/>
          </a:xfrm>
          <a:prstGeom prst="rect">
            <a:avLst/>
          </a:prstGeom>
        </p:spPr>
        <p:txBody>
          <a:bodyPr>
            <a:spAutoFit/>
          </a:bodyPr>
          <a:lstStyle/>
          <a:p>
            <a:r>
              <a:rPr lang="it-IT" b="1" dirty="0">
                <a:solidFill>
                  <a:srgbClr val="0033FF"/>
                </a:solidFill>
              </a:rPr>
              <a:t>Abdussalam Ghouse</a:t>
            </a:r>
          </a:p>
          <a:p>
            <a:r>
              <a:rPr lang="it-IT" sz="1700" b="1" dirty="0"/>
              <a:t>INDIA</a:t>
            </a:r>
          </a:p>
          <a:p>
            <a:r>
              <a:rPr lang="it-IT" sz="1700" b="1" dirty="0"/>
              <a:t>MA</a:t>
            </a:r>
          </a:p>
          <a:p>
            <a:r>
              <a:rPr lang="it-IT" sz="1700" b="1" dirty="0"/>
              <a:t>HADEETH</a:t>
            </a:r>
          </a:p>
        </p:txBody>
      </p:sp>
      <p:sp>
        <p:nvSpPr>
          <p:cNvPr id="48" name="Rectangle 47"/>
          <p:cNvSpPr/>
          <p:nvPr/>
        </p:nvSpPr>
        <p:spPr>
          <a:xfrm>
            <a:off x="7223760" y="5332884"/>
            <a:ext cx="4572000" cy="1415772"/>
          </a:xfrm>
          <a:prstGeom prst="rect">
            <a:avLst/>
          </a:prstGeom>
        </p:spPr>
        <p:txBody>
          <a:bodyPr>
            <a:spAutoFit/>
          </a:bodyPr>
          <a:lstStyle/>
          <a:p>
            <a:r>
              <a:rPr lang="en-US" b="1" dirty="0">
                <a:solidFill>
                  <a:srgbClr val="0033FF"/>
                </a:solidFill>
              </a:rPr>
              <a:t>Edo </a:t>
            </a:r>
            <a:r>
              <a:rPr lang="en-US" b="1" dirty="0" err="1">
                <a:solidFill>
                  <a:srgbClr val="0033FF"/>
                </a:solidFill>
              </a:rPr>
              <a:t>Omercevic</a:t>
            </a:r>
            <a:endParaRPr lang="en-US" b="1" dirty="0">
              <a:solidFill>
                <a:srgbClr val="0033FF"/>
              </a:solidFill>
            </a:endParaRPr>
          </a:p>
          <a:p>
            <a:r>
              <a:rPr lang="en-US" sz="1700" b="1" dirty="0"/>
              <a:t>BOSNIA</a:t>
            </a:r>
          </a:p>
          <a:p>
            <a:r>
              <a:rPr lang="en-US" sz="1700" b="1" dirty="0"/>
              <a:t>MEC, </a:t>
            </a:r>
            <a:r>
              <a:rPr lang="en-US" sz="1700" b="1" dirty="0" err="1"/>
              <a:t>BEcon</a:t>
            </a:r>
            <a:endParaRPr lang="en-US" sz="1700" b="1" dirty="0"/>
          </a:p>
          <a:p>
            <a:r>
              <a:rPr lang="en-US" sz="1700" b="1" dirty="0"/>
              <a:t>ISLAMIC BANKING</a:t>
            </a:r>
          </a:p>
          <a:p>
            <a:r>
              <a:rPr lang="en-US" sz="1700" b="1" dirty="0"/>
              <a:t>&amp; ECONOMICS</a:t>
            </a:r>
          </a:p>
        </p:txBody>
      </p:sp>
      <p:pic>
        <p:nvPicPr>
          <p:cNvPr id="29" name="Picture 28" descr="hussin.jpg"/>
          <p:cNvPicPr>
            <a:picLocks noChangeAspect="1"/>
          </p:cNvPicPr>
          <p:nvPr/>
        </p:nvPicPr>
        <p:blipFill>
          <a:blip r:embed="rId11" cstate="print"/>
          <a:stretch>
            <a:fillRect/>
          </a:stretch>
        </p:blipFill>
        <p:spPr>
          <a:xfrm>
            <a:off x="6389469" y="2771335"/>
            <a:ext cx="839182" cy="1111348"/>
          </a:xfrm>
          <a:prstGeom prst="flowChartAlternateProcess">
            <a:avLst/>
          </a:prstGeom>
        </p:spPr>
      </p:pic>
      <p:pic>
        <p:nvPicPr>
          <p:cNvPr id="30" name="Picture 29" descr="dr-anwar.jpg"/>
          <p:cNvPicPr>
            <a:picLocks noChangeAspect="1"/>
          </p:cNvPicPr>
          <p:nvPr/>
        </p:nvPicPr>
        <p:blipFill>
          <a:blip r:embed="rId12" cstate="print"/>
          <a:stretch>
            <a:fillRect/>
          </a:stretch>
        </p:blipFill>
        <p:spPr>
          <a:xfrm>
            <a:off x="477832" y="5367060"/>
            <a:ext cx="791202" cy="1047809"/>
          </a:xfrm>
          <a:prstGeom prst="flowChartAlternateProcess">
            <a:avLst/>
          </a:prstGeom>
        </p:spPr>
      </p:pic>
      <p:pic>
        <p:nvPicPr>
          <p:cNvPr id="31" name="Picture 2" descr="E:\Fathima at IOU\IOU-2014\BROCHURE\MAIS Brochure\Instructors\Dr G Hussein Rassool.jpg"/>
          <p:cNvPicPr>
            <a:picLocks noChangeAspect="1" noChangeArrowheads="1"/>
          </p:cNvPicPr>
          <p:nvPr/>
        </p:nvPicPr>
        <p:blipFill>
          <a:blip r:embed="rId13" cstate="print"/>
          <a:srcRect/>
          <a:stretch>
            <a:fillRect/>
          </a:stretch>
        </p:blipFill>
        <p:spPr bwMode="auto">
          <a:xfrm rot="5400000">
            <a:off x="3338743" y="4279909"/>
            <a:ext cx="1017636" cy="811678"/>
          </a:xfrm>
          <a:prstGeom prst="roundRect">
            <a:avLst/>
          </a:prstGeom>
          <a:ln>
            <a:noFill/>
          </a:ln>
          <a:effectLst/>
        </p:spPr>
      </p:pic>
      <p:pic>
        <p:nvPicPr>
          <p:cNvPr id="32" name="Picture 7" descr="E:\Fathima at IOU\IOU-2014\BROCHURE\MAIS Brochure\Instructors\DSC_8007.JPG"/>
          <p:cNvPicPr>
            <a:picLocks noChangeAspect="1" noChangeArrowheads="1"/>
          </p:cNvPicPr>
          <p:nvPr/>
        </p:nvPicPr>
        <p:blipFill>
          <a:blip r:embed="rId14" cstate="print"/>
          <a:srcRect/>
          <a:stretch>
            <a:fillRect/>
          </a:stretch>
        </p:blipFill>
        <p:spPr bwMode="auto">
          <a:xfrm>
            <a:off x="3403560" y="2727866"/>
            <a:ext cx="840659" cy="1191517"/>
          </a:xfrm>
          <a:prstGeom prst="round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61"/>
                                        </p:tgtEl>
                                        <p:attrNameLst>
                                          <p:attrName>style.visibility</p:attrName>
                                        </p:attrNameLst>
                                      </p:cBhvr>
                                      <p:to>
                                        <p:strVal val="visible"/>
                                      </p:to>
                                    </p:set>
                                    <p:animEffect transition="in" filter="blinds(horizontal)">
                                      <p:cBhvr>
                                        <p:cTn id="13" dur="500"/>
                                        <p:tgtEl>
                                          <p:spTgt spid="61"/>
                                        </p:tgtEl>
                                      </p:cBhvr>
                                    </p:animEffect>
                                  </p:childTnLst>
                                </p:cTn>
                              </p:par>
                              <p:par>
                                <p:cTn id="14" presetID="3" presetClass="entr" presetSubtype="1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blinds(horizontal)">
                                      <p:cBhvr>
                                        <p:cTn id="16" dur="500"/>
                                        <p:tgtEl>
                                          <p:spTgt spid="62"/>
                                        </p:tgtEl>
                                      </p:cBhvr>
                                    </p:animEffect>
                                  </p:childTnLst>
                                </p:cTn>
                              </p:par>
                              <p:par>
                                <p:cTn id="17" presetID="3" presetClass="entr" presetSubtype="1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blinds(horizontal)">
                                      <p:cBhvr>
                                        <p:cTn id="19" dur="500"/>
                                        <p:tgtEl>
                                          <p:spTgt spid="64"/>
                                        </p:tgtEl>
                                      </p:cBhvr>
                                    </p:animEffect>
                                  </p:childTnLst>
                                </p:cTn>
                              </p:par>
                              <p:par>
                                <p:cTn id="20" presetID="3" presetClass="entr" presetSubtype="1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blinds(horizontal)">
                                      <p:cBhvr>
                                        <p:cTn id="22" dur="500"/>
                                        <p:tgtEl>
                                          <p:spTgt spid="66"/>
                                        </p:tgtEl>
                                      </p:cBhvr>
                                    </p:animEffect>
                                  </p:childTnLst>
                                </p:cTn>
                              </p:par>
                              <p:par>
                                <p:cTn id="23" presetID="3" presetClass="entr" presetSubtype="1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linds(horizontal)">
                                      <p:cBhvr>
                                        <p:cTn id="25" dur="500"/>
                                        <p:tgtEl>
                                          <p:spTgt spid="75"/>
                                        </p:tgtEl>
                                      </p:cBhvr>
                                    </p:animEffect>
                                  </p:childTnLst>
                                </p:cTn>
                              </p:par>
                              <p:par>
                                <p:cTn id="26" presetID="3" presetClass="entr" presetSubtype="1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blinds(horizontal)">
                                      <p:cBhvr>
                                        <p:cTn id="28" dur="500"/>
                                        <p:tgtEl>
                                          <p:spTgt spid="77"/>
                                        </p:tgtEl>
                                      </p:cBhvr>
                                    </p:animEffect>
                                  </p:childTnLst>
                                </p:cTn>
                              </p:par>
                              <p:par>
                                <p:cTn id="29" presetID="3" presetClass="entr" presetSubtype="10"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blinds(horizontal)">
                                      <p:cBhvr>
                                        <p:cTn id="31" dur="500"/>
                                        <p:tgtEl>
                                          <p:spTgt spid="85"/>
                                        </p:tgtEl>
                                      </p:cBhvr>
                                    </p:animEffect>
                                  </p:childTnLst>
                                </p:cTn>
                              </p:par>
                              <p:par>
                                <p:cTn id="32" presetID="3"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500"/>
                                        <p:tgtEl>
                                          <p:spTgt spid="33"/>
                                        </p:tgtEl>
                                      </p:cBhvr>
                                    </p:animEffect>
                                  </p:childTnLst>
                                </p:cTn>
                              </p:par>
                              <p:par>
                                <p:cTn id="35" presetID="3" presetClass="entr" presetSubtype="1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linds(horizontal)">
                                      <p:cBhvr>
                                        <p:cTn id="37" dur="500"/>
                                        <p:tgtEl>
                                          <p:spTgt spid="34"/>
                                        </p:tgtEl>
                                      </p:cBhvr>
                                    </p:animEffect>
                                  </p:childTnLst>
                                </p:cTn>
                              </p:par>
                              <p:par>
                                <p:cTn id="38" presetID="3" presetClass="entr" presetSubtype="10" fill="hold" grpId="0" nodeType="withEffect" nodePh="1">
                                  <p:stCondLst>
                                    <p:cond delay="0"/>
                                  </p:stCondLst>
                                  <p:endCondLst>
                                    <p:cond evt="begin" delay="0">
                                      <p:tn val="38"/>
                                    </p:cond>
                                  </p:endCondLst>
                                  <p:childTnLst>
                                    <p:set>
                                      <p:cBhvr>
                                        <p:cTn id="39" dur="1" fill="hold">
                                          <p:stCondLst>
                                            <p:cond delay="0"/>
                                          </p:stCondLst>
                                        </p:cTn>
                                        <p:tgtEl>
                                          <p:spTgt spid="35"/>
                                        </p:tgtEl>
                                        <p:attrNameLst>
                                          <p:attrName>style.visibility</p:attrName>
                                        </p:attrNameLst>
                                      </p:cBhvr>
                                      <p:to>
                                        <p:strVal val="visible"/>
                                      </p:to>
                                    </p:set>
                                    <p:animEffect transition="in" filter="blinds(horizontal)">
                                      <p:cBhvr>
                                        <p:cTn id="40" dur="500"/>
                                        <p:tgtEl>
                                          <p:spTgt spid="3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linds(horizontal)">
                                      <p:cBhvr>
                                        <p:cTn id="43" dur="500"/>
                                        <p:tgtEl>
                                          <p:spTgt spid="3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linds(horizontal)">
                                      <p:cBhvr>
                                        <p:cTn id="46" dur="500"/>
                                        <p:tgtEl>
                                          <p:spTgt spid="3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linds(horizontal)">
                                      <p:cBhvr>
                                        <p:cTn id="58" dur="500"/>
                                        <p:tgtEl>
                                          <p:spTgt spid="43"/>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linds(horizontal)">
                                      <p:cBhvr>
                                        <p:cTn id="61" dur="500"/>
                                        <p:tgtEl>
                                          <p:spTgt spid="4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blinds(horizontal)">
                                      <p:cBhvr>
                                        <p:cTn id="64" dur="500"/>
                                        <p:tgtEl>
                                          <p:spTgt spid="47"/>
                                        </p:tgtEl>
                                      </p:cBhvr>
                                    </p:animEffect>
                                  </p:childTnLst>
                                </p:cTn>
                              </p:par>
                              <p:par>
                                <p:cTn id="65" presetID="3" presetClass="entr" presetSubtype="1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par>
                                <p:cTn id="68" presetID="3" presetClass="entr" presetSubtype="1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linds(horizontal)">
                                      <p:cBhvr>
                                        <p:cTn id="70" dur="500"/>
                                        <p:tgtEl>
                                          <p:spTgt spid="30"/>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blinds(horizontal)">
                                      <p:cBhvr>
                                        <p:cTn id="73" dur="500"/>
                                        <p:tgtEl>
                                          <p:spTgt spid="4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blinds(horizontal)">
                                      <p:cBhvr>
                                        <p:cTn id="76" dur="500"/>
                                        <p:tgtEl>
                                          <p:spTgt spid="4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blinds(horizontal)">
                                      <p:cBhvr>
                                        <p:cTn id="79" dur="500"/>
                                        <p:tgtEl>
                                          <p:spTgt spid="46"/>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blinds(horizontal)">
                                      <p:cBhvr>
                                        <p:cTn id="82" dur="500"/>
                                        <p:tgtEl>
                                          <p:spTgt spid="48"/>
                                        </p:tgtEl>
                                      </p:cBhvr>
                                    </p:animEffect>
                                  </p:childTnLst>
                                </p:cTn>
                              </p:par>
                              <p:par>
                                <p:cTn id="83" presetID="3" presetClass="entr" presetSubtype="10"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par>
                                <p:cTn id="86" presetID="3" presetClass="entr" presetSubtype="1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blinds(horizontal)">
                                      <p:cBhvr>
                                        <p:cTn id="8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73139" y="777476"/>
            <a:ext cx="7467600" cy="923330"/>
          </a:xfrm>
          <a:prstGeom prst="rect">
            <a:avLst/>
          </a:prstGeom>
          <a:noFill/>
        </p:spPr>
        <p:txBody>
          <a:bodyPr wrap="square" rtlCol="0">
            <a:spAutoFit/>
          </a:bodyPr>
          <a:lstStyle/>
          <a:p>
            <a:pPr algn="ctr"/>
            <a:r>
              <a:rPr lang="en-US" sz="5400" b="1" dirty="0">
                <a:solidFill>
                  <a:srgbClr val="0033FF"/>
                </a:solidFill>
                <a:latin typeface="Cambo" pitchFamily="50" charset="0"/>
              </a:rPr>
              <a:t>IOU</a:t>
            </a:r>
          </a:p>
        </p:txBody>
      </p:sp>
      <p:sp>
        <p:nvSpPr>
          <p:cNvPr id="9" name="TextBox 8"/>
          <p:cNvSpPr txBox="1"/>
          <p:nvPr/>
        </p:nvSpPr>
        <p:spPr>
          <a:xfrm>
            <a:off x="7543800" y="6553201"/>
            <a:ext cx="1600200" cy="323165"/>
          </a:xfrm>
          <a:prstGeom prst="rect">
            <a:avLst/>
          </a:prstGeom>
          <a:noFill/>
        </p:spPr>
        <p:txBody>
          <a:bodyPr wrap="square" rtlCol="0">
            <a:spAutoFit/>
          </a:bodyPr>
          <a:lstStyle/>
          <a:p>
            <a:pPr algn="ctr"/>
            <a:r>
              <a:rPr lang="en-US" sz="1500" b="1" dirty="0"/>
              <a:t>www.iou.edu.gm</a:t>
            </a:r>
          </a:p>
        </p:txBody>
      </p:sp>
      <p:sp>
        <p:nvSpPr>
          <p:cNvPr id="11" name="Rectangle 10"/>
          <p:cNvSpPr/>
          <p:nvPr/>
        </p:nvSpPr>
        <p:spPr>
          <a:xfrm>
            <a:off x="2117188" y="1403641"/>
            <a:ext cx="4572000" cy="707886"/>
          </a:xfrm>
          <a:prstGeom prst="rect">
            <a:avLst/>
          </a:prstGeom>
        </p:spPr>
        <p:txBody>
          <a:bodyPr>
            <a:spAutoFit/>
          </a:bodyPr>
          <a:lstStyle/>
          <a:p>
            <a:pPr algn="ctr"/>
            <a:r>
              <a:rPr lang="en-US" sz="4000" b="1" dirty="0">
                <a:solidFill>
                  <a:srgbClr val="00001E"/>
                </a:solidFill>
                <a:latin typeface="Cambo" pitchFamily="50" charset="0"/>
              </a:rPr>
              <a:t>DEPARTMENTS</a:t>
            </a:r>
          </a:p>
        </p:txBody>
      </p:sp>
      <p:sp>
        <p:nvSpPr>
          <p:cNvPr id="12" name="Rectangle 11"/>
          <p:cNvSpPr/>
          <p:nvPr/>
        </p:nvSpPr>
        <p:spPr>
          <a:xfrm>
            <a:off x="2558773" y="1907905"/>
            <a:ext cx="3688830" cy="707886"/>
          </a:xfrm>
          <a:prstGeom prst="rect">
            <a:avLst/>
          </a:prstGeom>
        </p:spPr>
        <p:txBody>
          <a:bodyPr wrap="none">
            <a:spAutoFit/>
          </a:bodyPr>
          <a:lstStyle/>
          <a:p>
            <a:pPr algn="ctr"/>
            <a:r>
              <a:rPr lang="en-US" sz="4000" b="1" dirty="0">
                <a:solidFill>
                  <a:srgbClr val="0033FF"/>
                </a:solidFill>
                <a:latin typeface="Cambo" pitchFamily="50" charset="0"/>
              </a:rPr>
              <a:t>&amp;</a:t>
            </a:r>
            <a:r>
              <a:rPr lang="en-US" sz="4000" b="1" dirty="0">
                <a:solidFill>
                  <a:srgbClr val="00001E"/>
                </a:solidFill>
                <a:latin typeface="Cambo" pitchFamily="50" charset="0"/>
              </a:rPr>
              <a:t> PROGRAMS</a:t>
            </a:r>
            <a:endParaRPr lang="en-US" sz="4000" dirty="0">
              <a:solidFill>
                <a:srgbClr val="00001E"/>
              </a:solidFill>
              <a:latin typeface="Cambo" pitchFamily="50" charset="0"/>
            </a:endParaRPr>
          </a:p>
        </p:txBody>
      </p:sp>
    </p:spTree>
    <p:extLst>
      <p:ext uri="{BB962C8B-B14F-4D97-AF65-F5344CB8AC3E}">
        <p14:creationId xmlns:p14="http://schemas.microsoft.com/office/powerpoint/2010/main" xmlns="" val="2210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b="1" dirty="0" err="1" smtClean="0">
            <a:solidFill>
              <a:srgbClr val="0033FF"/>
            </a:solidFill>
            <a:ea typeface="Open Sans Semibold" pitchFamily="34" charset="0"/>
            <a:cs typeface="Open Sans Semibold" pitchFamily="34"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10327</TotalTime>
  <Words>1269</Words>
  <Application>Microsoft Office PowerPoint</Application>
  <PresentationFormat>On-screen Show (4:3)</PresentationFormat>
  <Paragraphs>357</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Department of Information  Technology</vt:lpstr>
      <vt:lpstr>Slide 22</vt:lpstr>
      <vt:lpstr>Department of  Business Administration</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Bonafide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Joey</dc:creator>
  <cp:lastModifiedBy>welcome</cp:lastModifiedBy>
  <cp:revision>709</cp:revision>
  <dcterms:created xsi:type="dcterms:W3CDTF">2010-10-15T22:06:25Z</dcterms:created>
  <dcterms:modified xsi:type="dcterms:W3CDTF">2020-05-28T10:33:20Z</dcterms:modified>
</cp:coreProperties>
</file>